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7" r:id="rId2"/>
    <p:sldId id="258" r:id="rId3"/>
    <p:sldId id="259" r:id="rId4"/>
    <p:sldId id="346" r:id="rId5"/>
    <p:sldId id="354" r:id="rId6"/>
    <p:sldId id="33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44" r:id="rId28"/>
    <p:sldId id="347" r:id="rId29"/>
    <p:sldId id="355" r:id="rId30"/>
    <p:sldId id="280" r:id="rId31"/>
    <p:sldId id="336" r:id="rId32"/>
    <p:sldId id="281" r:id="rId33"/>
    <p:sldId id="283" r:id="rId34"/>
    <p:sldId id="282"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9" r:id="rId50"/>
    <p:sldId id="300" r:id="rId51"/>
    <p:sldId id="301" r:id="rId52"/>
    <p:sldId id="303" r:id="rId53"/>
    <p:sldId id="304" r:id="rId54"/>
    <p:sldId id="305" r:id="rId55"/>
    <p:sldId id="306" r:id="rId56"/>
    <p:sldId id="302" r:id="rId57"/>
    <p:sldId id="307" r:id="rId58"/>
    <p:sldId id="308" r:id="rId59"/>
    <p:sldId id="309" r:id="rId60"/>
    <p:sldId id="310" r:id="rId61"/>
    <p:sldId id="311" r:id="rId62"/>
    <p:sldId id="348" r:id="rId63"/>
    <p:sldId id="312" r:id="rId64"/>
    <p:sldId id="345" r:id="rId65"/>
    <p:sldId id="298" r:id="rId66"/>
    <p:sldId id="314" r:id="rId67"/>
    <p:sldId id="313" r:id="rId68"/>
    <p:sldId id="315" r:id="rId69"/>
    <p:sldId id="316" r:id="rId70"/>
    <p:sldId id="356" r:id="rId71"/>
    <p:sldId id="317" r:id="rId72"/>
    <p:sldId id="318" r:id="rId73"/>
    <p:sldId id="340" r:id="rId74"/>
    <p:sldId id="341" r:id="rId75"/>
    <p:sldId id="320" r:id="rId76"/>
    <p:sldId id="321" r:id="rId77"/>
    <p:sldId id="322" r:id="rId78"/>
    <p:sldId id="323" r:id="rId79"/>
    <p:sldId id="349" r:id="rId80"/>
    <p:sldId id="324" r:id="rId81"/>
    <p:sldId id="338" r:id="rId82"/>
    <p:sldId id="325" r:id="rId83"/>
    <p:sldId id="326" r:id="rId84"/>
    <p:sldId id="327" r:id="rId85"/>
    <p:sldId id="329" r:id="rId86"/>
    <p:sldId id="337" r:id="rId87"/>
    <p:sldId id="350" r:id="rId88"/>
    <p:sldId id="330" r:id="rId89"/>
    <p:sldId id="351" r:id="rId90"/>
    <p:sldId id="331" r:id="rId91"/>
    <p:sldId id="332" r:id="rId92"/>
    <p:sldId id="333" r:id="rId93"/>
    <p:sldId id="352" r:id="rId94"/>
    <p:sldId id="342" r:id="rId95"/>
    <p:sldId id="343" r:id="rId96"/>
    <p:sldId id="328" r:id="rId97"/>
    <p:sldId id="334" r:id="rId98"/>
    <p:sldId id="339" r:id="rId99"/>
    <p:sldId id="353"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D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64"/>
    <p:restoredTop sz="87391" autoAdjust="0"/>
  </p:normalViewPr>
  <p:slideViewPr>
    <p:cSldViewPr snapToGrid="0" snapToObjects="1">
      <p:cViewPr varScale="1">
        <p:scale>
          <a:sx n="172" d="100"/>
          <a:sy n="172" d="100"/>
        </p:scale>
        <p:origin x="53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4B9960-65DD-7948-AAE5-CA021B06E14D}" type="datetimeFigureOut">
              <a:rPr lang="en-US" smtClean="0"/>
              <a:t>11/25/18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86968-7D7C-644F-B08A-4E148D7B3FC9}" type="slidenum">
              <a:rPr lang="en-GB" smtClean="0"/>
              <a:t>‹#›</a:t>
            </a:fld>
            <a:endParaRPr lang="en-GB"/>
          </a:p>
        </p:txBody>
      </p:sp>
    </p:spTree>
    <p:extLst>
      <p:ext uri="{BB962C8B-B14F-4D97-AF65-F5344CB8AC3E}">
        <p14:creationId xmlns:p14="http://schemas.microsoft.com/office/powerpoint/2010/main" val="292023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Hard to tell how good performance is going to be even if you know the kernel is relatively well optimised</a:t>
            </a:r>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76742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query the maximum size of a constant memory allocation</a:t>
            </a:r>
            <a:r>
              <a:rPr lang="en-GB" baseline="0" dirty="0"/>
              <a:t> with CL_DEVICE_MAX_CONSTANT_BUFFER_SIZE</a:t>
            </a:r>
          </a:p>
          <a:p>
            <a:r>
              <a:rPr lang="en-GB" baseline="0" dirty="0"/>
              <a:t>Limited number of constant memory arguments per kernel – CL_DEVICE_MAX_CONSTANT_ARGS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60</a:t>
            </a:fld>
            <a:endParaRPr lang="en-GB"/>
          </a:p>
        </p:txBody>
      </p:sp>
    </p:spTree>
    <p:extLst>
      <p:ext uri="{BB962C8B-B14F-4D97-AF65-F5344CB8AC3E}">
        <p14:creationId xmlns:p14="http://schemas.microsoft.com/office/powerpoint/2010/main" val="79359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45904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55306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Results from our 2D lattice Boltzmann code, results from the ISC paper.</a:t>
            </a:r>
          </a:p>
          <a:p>
            <a:endParaRPr lang="en-GB" baseline="0" dirty="0"/>
          </a:p>
          <a:p>
            <a:r>
              <a:rPr lang="en-GB" baseline="0" dirty="0"/>
              <a:t>Top left is AMD, top right is </a:t>
            </a:r>
            <a:r>
              <a:rPr lang="en-GB" baseline="0" dirty="0" err="1"/>
              <a:t>Nvidia</a:t>
            </a:r>
            <a:r>
              <a:rPr lang="en-GB" baseline="0" dirty="0"/>
              <a:t>, bottom is Intel CPU.</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133275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Non-uniform</a:t>
            </a:r>
            <a:r>
              <a:rPr lang="en-GB" baseline="0" dirty="0"/>
              <a:t> work-groups in 2.0 may need some care since some work-groups may be smaller.</a:t>
            </a:r>
          </a:p>
          <a:p>
            <a:r>
              <a:rPr lang="en-GB" baseline="0" dirty="0"/>
              <a:t>i.e. The </a:t>
            </a:r>
            <a:r>
              <a:rPr lang="en-GB" baseline="0" dirty="0" err="1"/>
              <a:t>get_local_size</a:t>
            </a:r>
            <a:r>
              <a:rPr lang="en-GB" baseline="0" dirty="0"/>
              <a:t> function will return different values for the ‘remainder’ work-groups.</a:t>
            </a:r>
          </a:p>
          <a:p>
            <a:r>
              <a:rPr lang="en-GB" baseline="0" dirty="0"/>
              <a:t>Can use `</a:t>
            </a:r>
            <a:r>
              <a:rPr lang="en-GB" baseline="0" dirty="0" err="1"/>
              <a:t>get_enqueued_local_size</a:t>
            </a:r>
            <a:r>
              <a:rPr lang="en-GB" baseline="0" dirty="0"/>
              <a:t>` to get the size passed to </a:t>
            </a:r>
            <a:r>
              <a:rPr lang="en-GB" baseline="0" dirty="0" err="1"/>
              <a:t>clEnqueueNDRange</a:t>
            </a:r>
            <a:endParaRPr lang="en-GB" baseline="0" dirty="0"/>
          </a:p>
        </p:txBody>
      </p:sp>
      <p:sp>
        <p:nvSpPr>
          <p:cNvPr id="4" name="Slide Number Placeholder 3"/>
          <p:cNvSpPr>
            <a:spLocks noGrp="1"/>
          </p:cNvSpPr>
          <p:nvPr>
            <p:ph type="sldNum" sz="quarter" idx="10"/>
          </p:nvPr>
        </p:nvSpPr>
        <p:spPr/>
        <p:txBody>
          <a:bodyPr/>
          <a:lstStyle/>
          <a:p>
            <a:fld id="{09586968-7D7C-644F-B08A-4E148D7B3FC9}" type="slidenum">
              <a:rPr lang="en-GB" smtClean="0"/>
              <a:t>64</a:t>
            </a:fld>
            <a:endParaRPr lang="en-GB"/>
          </a:p>
        </p:txBody>
      </p:sp>
    </p:spTree>
    <p:extLst>
      <p:ext uri="{BB962C8B-B14F-4D97-AF65-F5344CB8AC3E}">
        <p14:creationId xmlns:p14="http://schemas.microsoft.com/office/powerpoint/2010/main" val="28445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have</a:t>
            </a:r>
            <a:r>
              <a:rPr lang="en-GB" baseline="0" dirty="0"/>
              <a:t> to expose the implementation decisions in your code though (e.g. via command-line options)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68</a:t>
            </a:fld>
            <a:endParaRPr lang="en-GB"/>
          </a:p>
        </p:txBody>
      </p:sp>
    </p:spTree>
    <p:extLst>
      <p:ext uri="{BB962C8B-B14F-4D97-AF65-F5344CB8AC3E}">
        <p14:creationId xmlns:p14="http://schemas.microsoft.com/office/powerpoint/2010/main" val="114589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Barriers between code for better cache use </a:t>
            </a:r>
            <a:r>
              <a:rPr lang="en-GB" dirty="0" err="1"/>
              <a:t>etc</a:t>
            </a:r>
            <a:endParaRPr lang="en-GB" dirty="0"/>
          </a:p>
          <a:p>
            <a:endParaRPr lang="en-GB" dirty="0"/>
          </a:p>
          <a:p>
            <a:r>
              <a:rPr lang="en-GB" dirty="0"/>
              <a:t>Architecture dependent, may not always</a:t>
            </a:r>
            <a:r>
              <a:rPr lang="en-GB" baseline="0" dirty="0"/>
              <a:t> be useful</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8038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the barriers which can speed up code by making a barrier between accessing different bits of memory. </a:t>
            </a:r>
          </a:p>
          <a:p>
            <a:endParaRPr lang="en-GB" dirty="0"/>
          </a:p>
          <a:p>
            <a:r>
              <a:rPr lang="en-GB" dirty="0"/>
              <a:t>From the </a:t>
            </a:r>
            <a:r>
              <a:rPr lang="en-GB" dirty="0" err="1"/>
              <a:t>CloverLeaf</a:t>
            </a:r>
            <a:r>
              <a:rPr lang="en-GB" dirty="0"/>
              <a:t> benchmark (2D structured grid code for Hydrodynamics).</a:t>
            </a:r>
          </a:p>
        </p:txBody>
      </p:sp>
      <p:sp>
        <p:nvSpPr>
          <p:cNvPr id="4" name="Slide Number Placeholder 3"/>
          <p:cNvSpPr>
            <a:spLocks noGrp="1"/>
          </p:cNvSpPr>
          <p:nvPr>
            <p:ph type="sldNum" sz="quarter" idx="10"/>
          </p:nvPr>
        </p:nvSpPr>
        <p:spPr/>
        <p:txBody>
          <a:bodyPr/>
          <a:lstStyle/>
          <a:p>
            <a:fld id="{9B3F2D69-97A9-4C41-91BD-6A22F8270148}" type="slidenum">
              <a:rPr lang="en-GB" smtClean="0"/>
              <a:pPr/>
              <a:t>72</a:t>
            </a:fld>
            <a:endParaRPr lang="en-GB"/>
          </a:p>
        </p:txBody>
      </p:sp>
    </p:spTree>
    <p:extLst>
      <p:ext uri="{BB962C8B-B14F-4D97-AF65-F5344CB8AC3E}">
        <p14:creationId xmlns:p14="http://schemas.microsoft.com/office/powerpoint/2010/main" val="94171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2.x atomic types give you floating point atomics.</a:t>
            </a:r>
          </a:p>
          <a:p>
            <a:r>
              <a:rPr lang="en-GB" dirty="0"/>
              <a:t>Double support with extension</a:t>
            </a:r>
          </a:p>
        </p:txBody>
      </p:sp>
      <p:sp>
        <p:nvSpPr>
          <p:cNvPr id="4" name="Slide Number Placeholder 3"/>
          <p:cNvSpPr>
            <a:spLocks noGrp="1"/>
          </p:cNvSpPr>
          <p:nvPr>
            <p:ph type="sldNum" sz="quarter" idx="10"/>
          </p:nvPr>
        </p:nvSpPr>
        <p:spPr/>
        <p:txBody>
          <a:bodyPr/>
          <a:lstStyle/>
          <a:p>
            <a:fld id="{09586968-7D7C-644F-B08A-4E148D7B3FC9}" type="slidenum">
              <a:rPr lang="en-GB" smtClean="0"/>
              <a:t>73</a:t>
            </a:fld>
            <a:endParaRPr lang="en-GB"/>
          </a:p>
        </p:txBody>
      </p:sp>
    </p:spTree>
    <p:extLst>
      <p:ext uri="{BB962C8B-B14F-4D97-AF65-F5344CB8AC3E}">
        <p14:creationId xmlns:p14="http://schemas.microsoft.com/office/powerpoint/2010/main" val="98688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standard math functions (</a:t>
            </a:r>
            <a:r>
              <a:rPr lang="en-GB" dirty="0" err="1"/>
              <a:t>sqrt</a:t>
            </a:r>
            <a:r>
              <a:rPr lang="en-GB" dirty="0"/>
              <a:t>, sin</a:t>
            </a:r>
            <a:r>
              <a:rPr lang="en-GB" baseline="0" dirty="0"/>
              <a:t> </a:t>
            </a:r>
            <a:r>
              <a:rPr lang="en-GB" baseline="0" dirty="0" err="1"/>
              <a:t>etc</a:t>
            </a:r>
            <a:r>
              <a:rPr lang="en-GB" dirty="0"/>
              <a:t>) work on these</a:t>
            </a:r>
            <a:r>
              <a:rPr lang="en-GB" baseline="0" dirty="0"/>
              <a:t> vector types (component-wise)</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75</a:t>
            </a:fld>
            <a:endParaRPr lang="en-GB"/>
          </a:p>
        </p:txBody>
      </p:sp>
    </p:spTree>
    <p:extLst>
      <p:ext uri="{BB962C8B-B14F-4D97-AF65-F5344CB8AC3E}">
        <p14:creationId xmlns:p14="http://schemas.microsoft.com/office/powerpoint/2010/main" val="426116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2474384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78</a:t>
            </a:fld>
            <a:endParaRPr lang="en-GB"/>
          </a:p>
        </p:txBody>
      </p:sp>
    </p:spTree>
    <p:extLst>
      <p:ext uri="{BB962C8B-B14F-4D97-AF65-F5344CB8AC3E}">
        <p14:creationId xmlns:p14="http://schemas.microsoft.com/office/powerpoint/2010/main" val="358142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79</a:t>
            </a:fld>
            <a:endParaRPr lang="en-GB"/>
          </a:p>
        </p:txBody>
      </p:sp>
    </p:spTree>
    <p:extLst>
      <p:ext uri="{BB962C8B-B14F-4D97-AF65-F5344CB8AC3E}">
        <p14:creationId xmlns:p14="http://schemas.microsoft.com/office/powerpoint/2010/main" val="29018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80</a:t>
            </a:fld>
            <a:endParaRPr lang="en-GB"/>
          </a:p>
        </p:txBody>
      </p:sp>
    </p:spTree>
    <p:extLst>
      <p:ext uri="{BB962C8B-B14F-4D97-AF65-F5344CB8AC3E}">
        <p14:creationId xmlns:p14="http://schemas.microsoft.com/office/powerpoint/2010/main" val="115421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82</a:t>
            </a:fld>
            <a:endParaRPr lang="en-GB"/>
          </a:p>
        </p:txBody>
      </p:sp>
    </p:spTree>
    <p:extLst>
      <p:ext uri="{BB962C8B-B14F-4D97-AF65-F5344CB8AC3E}">
        <p14:creationId xmlns:p14="http://schemas.microsoft.com/office/powerpoint/2010/main" val="401936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precision guarantees at all*** for native functions – need</a:t>
            </a:r>
            <a:r>
              <a:rPr lang="en-GB" baseline="0" dirty="0"/>
              <a:t> to be careful</a:t>
            </a:r>
          </a:p>
          <a:p>
            <a:endParaRPr lang="en-GB" baseline="0" dirty="0"/>
          </a:p>
          <a:p>
            <a:r>
              <a:rPr lang="en-GB" baseline="0" dirty="0"/>
              <a:t>there are also some special case functions that can give big performance improvements:</a:t>
            </a:r>
          </a:p>
          <a:p>
            <a:pPr marL="171450" indent="-171450">
              <a:buFontTx/>
              <a:buChar char="-"/>
            </a:pPr>
            <a:r>
              <a:rPr lang="en-GB" baseline="0" dirty="0" err="1"/>
              <a:t>powr</a:t>
            </a:r>
            <a:r>
              <a:rPr lang="en-GB" baseline="0" dirty="0"/>
              <a:t>(x, y) </a:t>
            </a:r>
            <a:r>
              <a:rPr lang="en-GB" baseline="0"/>
              <a:t>where x </a:t>
            </a:r>
            <a:r>
              <a:rPr lang="en-GB" baseline="0" dirty="0"/>
              <a:t>is &gt;=0</a:t>
            </a:r>
          </a:p>
          <a:p>
            <a:pPr marL="171450" indent="-171450">
              <a:buFontTx/>
              <a:buChar char="-"/>
            </a:pPr>
            <a:r>
              <a:rPr lang="en-GB" baseline="0" dirty="0" err="1"/>
              <a:t>pown</a:t>
            </a:r>
            <a:r>
              <a:rPr lang="en-GB" baseline="0" dirty="0"/>
              <a:t>(x, y) where y is an integer</a:t>
            </a:r>
          </a:p>
          <a:p>
            <a:pPr marL="0" indent="0">
              <a:buFontTx/>
              <a:buNone/>
            </a:pP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83</a:t>
            </a:fld>
            <a:endParaRPr lang="en-GB"/>
          </a:p>
        </p:txBody>
      </p:sp>
    </p:spTree>
    <p:extLst>
      <p:ext uri="{BB962C8B-B14F-4D97-AF65-F5344CB8AC3E}">
        <p14:creationId xmlns:p14="http://schemas.microsoft.com/office/powerpoint/2010/main" val="161022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84</a:t>
            </a:fld>
            <a:endParaRPr lang="en-GB"/>
          </a:p>
        </p:txBody>
      </p:sp>
    </p:spTree>
    <p:extLst>
      <p:ext uri="{BB962C8B-B14F-4D97-AF65-F5344CB8AC3E}">
        <p14:creationId xmlns:p14="http://schemas.microsoft.com/office/powerpoint/2010/main" val="113331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Xeon Phi is only platform we’ve come across that doesn’t support images</a:t>
            </a:r>
          </a:p>
          <a:p>
            <a:r>
              <a:rPr lang="en-GB" dirty="0"/>
              <a:t>As well as being faster on many devices, also more convenient</a:t>
            </a:r>
            <a:r>
              <a:rPr lang="en-GB" baseline="0" dirty="0"/>
              <a:t> (bounds checking, normalization, interpolation)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85</a:t>
            </a:fld>
            <a:endParaRPr lang="en-GB"/>
          </a:p>
        </p:txBody>
      </p:sp>
    </p:spTree>
    <p:extLst>
      <p:ext uri="{BB962C8B-B14F-4D97-AF65-F5344CB8AC3E}">
        <p14:creationId xmlns:p14="http://schemas.microsoft.com/office/powerpoint/2010/main" val="145547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86</a:t>
            </a:fld>
            <a:endParaRPr lang="en-GB"/>
          </a:p>
        </p:txBody>
      </p:sp>
    </p:spTree>
    <p:extLst>
      <p:ext uri="{BB962C8B-B14F-4D97-AF65-F5344CB8AC3E}">
        <p14:creationId xmlns:p14="http://schemas.microsoft.com/office/powerpoint/2010/main" val="154898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87</a:t>
            </a:fld>
            <a:endParaRPr lang="en-GB"/>
          </a:p>
        </p:txBody>
      </p:sp>
    </p:spTree>
    <p:extLst>
      <p:ext uri="{BB962C8B-B14F-4D97-AF65-F5344CB8AC3E}">
        <p14:creationId xmlns:p14="http://schemas.microsoft.com/office/powerpoint/2010/main" val="100592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combinations of</a:t>
            </a:r>
            <a:r>
              <a:rPr lang="en-GB" baseline="0" dirty="0"/>
              <a:t> data-type/channel order are valid (see table in spec)</a:t>
            </a:r>
          </a:p>
          <a:p>
            <a:r>
              <a:rPr lang="en-GB" baseline="0" dirty="0"/>
              <a:t>Min requirement is for CL_RGBA with the UNORM, SIGNED, UNSIGNED and *_FLOAT types, and CL_BGRA with CL_UNORM_INT8</a:t>
            </a:r>
          </a:p>
          <a:p>
            <a:r>
              <a:rPr lang="en-GB" baseline="0" dirty="0"/>
              <a:t>CL_*x variants affect border </a:t>
            </a:r>
            <a:r>
              <a:rPr lang="en-GB" baseline="0" dirty="0" err="1"/>
              <a:t>color</a:t>
            </a:r>
            <a:r>
              <a:rPr lang="en-GB" baseline="0" dirty="0"/>
              <a:t> when clamping out-of-range </a:t>
            </a:r>
            <a:r>
              <a:rPr lang="en-GB" baseline="0" dirty="0" err="1"/>
              <a:t>coords</a:t>
            </a:r>
            <a:r>
              <a:rPr lang="en-GB" baseline="0" dirty="0"/>
              <a:t> – x means alpha is 0, otherwise 1</a:t>
            </a:r>
          </a:p>
          <a:p>
            <a:r>
              <a:rPr lang="en-GB" baseline="0" dirty="0"/>
              <a:t>INTENSITY </a:t>
            </a:r>
            <a:r>
              <a:rPr lang="en-GB" baseline="0" dirty="0" err="1"/>
              <a:t>vs</a:t>
            </a:r>
            <a:r>
              <a:rPr lang="en-GB" baseline="0" dirty="0"/>
              <a:t> LUMINANCE – also affects border </a:t>
            </a:r>
            <a:r>
              <a:rPr lang="en-GB" baseline="0" dirty="0" err="1"/>
              <a:t>color</a:t>
            </a:r>
            <a:r>
              <a:rPr lang="en-GB" baseline="0" dirty="0"/>
              <a:t> (INTENSITY means alpha is 0, otherwise 1)</a:t>
            </a:r>
          </a:p>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90</a:t>
            </a:fld>
            <a:endParaRPr lang="en-GB"/>
          </a:p>
        </p:txBody>
      </p:sp>
    </p:spTree>
    <p:extLst>
      <p:ext uri="{BB962C8B-B14F-4D97-AF65-F5344CB8AC3E}">
        <p14:creationId xmlns:p14="http://schemas.microsoft.com/office/powerpoint/2010/main" val="149780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288935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2.0 introduced </a:t>
            </a:r>
            <a:r>
              <a:rPr lang="en-GB" b="1" dirty="0" err="1">
                <a:latin typeface="Courier New"/>
                <a:cs typeface="Courier New"/>
              </a:rPr>
              <a:t>read_write</a:t>
            </a:r>
            <a:r>
              <a:rPr lang="en-GB" dirty="0"/>
              <a:t> attribute for images</a:t>
            </a:r>
          </a:p>
        </p:txBody>
      </p:sp>
      <p:sp>
        <p:nvSpPr>
          <p:cNvPr id="4" name="Slide Number Placeholder 3"/>
          <p:cNvSpPr>
            <a:spLocks noGrp="1"/>
          </p:cNvSpPr>
          <p:nvPr>
            <p:ph type="sldNum" sz="quarter" idx="10"/>
          </p:nvPr>
        </p:nvSpPr>
        <p:spPr/>
        <p:txBody>
          <a:bodyPr/>
          <a:lstStyle/>
          <a:p>
            <a:fld id="{09586968-7D7C-644F-B08A-4E148D7B3FC9}" type="slidenum">
              <a:rPr lang="en-GB" smtClean="0"/>
              <a:t>91</a:t>
            </a:fld>
            <a:endParaRPr lang="en-GB"/>
          </a:p>
        </p:txBody>
      </p:sp>
    </p:spTree>
    <p:extLst>
      <p:ext uri="{BB962C8B-B14F-4D97-AF65-F5344CB8AC3E}">
        <p14:creationId xmlns:p14="http://schemas.microsoft.com/office/powerpoint/2010/main" val="39985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92</a:t>
            </a:fld>
            <a:endParaRPr lang="en-GB"/>
          </a:p>
        </p:txBody>
      </p:sp>
    </p:spTree>
    <p:extLst>
      <p:ext uri="{BB962C8B-B14F-4D97-AF65-F5344CB8AC3E}">
        <p14:creationId xmlns:p14="http://schemas.microsoft.com/office/powerpoint/2010/main" val="400922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93</a:t>
            </a:fld>
            <a:endParaRPr lang="en-GB"/>
          </a:p>
        </p:txBody>
      </p:sp>
    </p:spTree>
    <p:extLst>
      <p:ext uri="{BB962C8B-B14F-4D97-AF65-F5344CB8AC3E}">
        <p14:creationId xmlns:p14="http://schemas.microsoft.com/office/powerpoint/2010/main" val="115144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56434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a:t>
            </a:r>
            <a:r>
              <a:rPr lang="en-US" dirty="0" err="1"/>
              <a:t>vTune</a:t>
            </a:r>
            <a:r>
              <a:rPr lang="en-US" dirty="0"/>
              <a:t> – Commercial,</a:t>
            </a:r>
            <a:r>
              <a:rPr lang="en-US" baseline="0" dirty="0"/>
              <a:t> 30 day free trial. </a:t>
            </a:r>
          </a:p>
          <a:p>
            <a:r>
              <a:rPr lang="en-GB" dirty="0"/>
              <a:t>Intel's offline compiler shows whether your kernel is being </a:t>
            </a:r>
            <a:r>
              <a:rPr lang="en-GB" dirty="0" err="1"/>
              <a:t>vectorised</a:t>
            </a:r>
            <a:r>
              <a:rPr lang="en-GB" dirty="0"/>
              <a:t> for the target device – if it can’t </a:t>
            </a:r>
            <a:r>
              <a:rPr lang="en-GB" dirty="0" err="1"/>
              <a:t>vectorise</a:t>
            </a:r>
            <a:r>
              <a:rPr lang="en-GB" dirty="0"/>
              <a:t>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pPr marL="0" indent="0">
              <a:buFont typeface="+mj-lt"/>
              <a:buNone/>
            </a:pPr>
            <a:endParaRPr lang="en-GB" dirty="0"/>
          </a:p>
          <a:p>
            <a:pPr marL="0" indent="0">
              <a:buFont typeface="+mj-lt"/>
              <a:buNone/>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0" indent="0">
              <a:buFont typeface="+mj-lt"/>
              <a:buNone/>
            </a:pPr>
            <a:r>
              <a:rPr lang="en-GB" dirty="0" err="1"/>
              <a:t>Paraver</a:t>
            </a:r>
            <a:r>
              <a:rPr lang="en-GB" dirty="0"/>
              <a:t> provides a way to view and </a:t>
            </a:r>
            <a:r>
              <a:rPr lang="en-GB" dirty="0" err="1"/>
              <a:t>analyze</a:t>
            </a:r>
            <a:r>
              <a:rPr lang="en-GB" dirty="0"/>
              <a:t> these traces in a graphical way</a:t>
            </a:r>
          </a:p>
          <a:p>
            <a:endParaRPr lang="en-GB"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6</a:t>
            </a:fld>
            <a:endParaRPr lang="en-GB"/>
          </a:p>
        </p:txBody>
      </p:sp>
    </p:spTree>
    <p:extLst>
      <p:ext uri="{BB962C8B-B14F-4D97-AF65-F5344CB8AC3E}">
        <p14:creationId xmlns:p14="http://schemas.microsoft.com/office/powerpoint/2010/main" val="171380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lots of tools for profiling, ecosystem is better than it was. </a:t>
            </a:r>
            <a:r>
              <a:rPr lang="en-GB" dirty="0" err="1"/>
              <a:t>Nvvp</a:t>
            </a:r>
            <a:r>
              <a:rPr lang="en-GB" dirty="0"/>
              <a:t> might be able to be coerced to provide profiling information, </a:t>
            </a:r>
            <a:r>
              <a:rPr lang="en-GB" dirty="0" err="1"/>
              <a:t>codexl</a:t>
            </a:r>
            <a:r>
              <a:rPr lang="en-GB" dirty="0"/>
              <a:t>/ds-5</a:t>
            </a:r>
            <a:r>
              <a:rPr lang="en-GB" baseline="0" dirty="0"/>
              <a:t> I’m not sure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a:t>
            </a:fld>
            <a:endParaRPr lang="en-GB"/>
          </a:p>
        </p:txBody>
      </p:sp>
    </p:spTree>
    <p:extLst>
      <p:ext uri="{BB962C8B-B14F-4D97-AF65-F5344CB8AC3E}">
        <p14:creationId xmlns:p14="http://schemas.microsoft.com/office/powerpoint/2010/main" val="10239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AMD </a:t>
            </a:r>
            <a:r>
              <a:rPr lang="en-US" dirty="0" err="1"/>
              <a:t>CodeXL</a:t>
            </a:r>
            <a:r>
              <a:rPr lang="en-US" dirty="0"/>
              <a:t> – classic</a:t>
            </a:r>
            <a:r>
              <a:rPr lang="en-US" baseline="0" dirty="0"/>
              <a:t> debugging abilities, step through code and inspect state on AMD GPUs</a:t>
            </a:r>
          </a:p>
          <a:p>
            <a:r>
              <a:rPr lang="en-US" baseline="0" dirty="0"/>
              <a:t>Intel INDE – starter edition free, offline compiling, Visual Studio plugin with debugging</a:t>
            </a:r>
          </a:p>
          <a:p>
            <a:r>
              <a:rPr lang="en-US" baseline="0" dirty="0" err="1"/>
              <a:t>Oclgrind</a:t>
            </a:r>
            <a:r>
              <a:rPr lang="en-US" baseline="0" dirty="0"/>
              <a:t> – Presents as an </a:t>
            </a:r>
            <a:r>
              <a:rPr lang="en-US" baseline="0" dirty="0" err="1"/>
              <a:t>OpenCL</a:t>
            </a:r>
            <a:r>
              <a:rPr lang="en-US" baseline="0" dirty="0"/>
              <a:t> platform, simulates your code and identifies issues </a:t>
            </a:r>
          </a:p>
          <a:p>
            <a:r>
              <a:rPr lang="en-US" baseline="0" dirty="0" err="1"/>
              <a:t>GPUVerify</a:t>
            </a:r>
            <a:r>
              <a:rPr lang="en-US" baseline="0" dirty="0"/>
              <a:t> – Formal analysis of GPU kernels, data races and bugs</a:t>
            </a:r>
          </a:p>
          <a:p>
            <a:r>
              <a:rPr lang="en-US" baseline="0" dirty="0" err="1"/>
              <a:t>Printf</a:t>
            </a:r>
            <a:r>
              <a:rPr lang="en-US" baseline="0" dirty="0"/>
              <a:t> – Works (almost!) everywhere, careful not to print too much. </a:t>
            </a:r>
          </a:p>
          <a:p>
            <a:endParaRPr lang="en-US" baseline="0" dirty="0"/>
          </a:p>
          <a:p>
            <a:r>
              <a:rPr lang="en-US" baseline="0" dirty="0"/>
              <a:t>Also mention:</a:t>
            </a:r>
          </a:p>
          <a:p>
            <a:r>
              <a:rPr lang="en-US" baseline="0" dirty="0"/>
              <a:t>Copy to host and inspect. </a:t>
            </a:r>
            <a:endParaRPr lang="en-US"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31</a:t>
            </a:fld>
            <a:endParaRPr lang="en-GB"/>
          </a:p>
        </p:txBody>
      </p:sp>
    </p:spTree>
    <p:extLst>
      <p:ext uri="{BB962C8B-B14F-4D97-AF65-F5344CB8AC3E}">
        <p14:creationId xmlns:p14="http://schemas.microsoft.com/office/powerpoint/2010/main" val="217507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notes about it – mention paper? </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45</a:t>
            </a:fld>
            <a:endParaRPr lang="en-GB"/>
          </a:p>
        </p:txBody>
      </p:sp>
    </p:spTree>
    <p:extLst>
      <p:ext uri="{BB962C8B-B14F-4D97-AF65-F5344CB8AC3E}">
        <p14:creationId xmlns:p14="http://schemas.microsoft.com/office/powerpoint/2010/main" val="215160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 all the elements of a simple structure, the Intel compiler can be smart and perform this </a:t>
            </a:r>
            <a:r>
              <a:rPr lang="en-US" dirty="0" err="1"/>
              <a:t>optimisation</a:t>
            </a:r>
            <a:r>
              <a:rPr lang="en-US" dirty="0"/>
              <a:t> to avoid gather instructions.</a:t>
            </a:r>
          </a:p>
        </p:txBody>
      </p:sp>
      <p:sp>
        <p:nvSpPr>
          <p:cNvPr id="4" name="Slide Number Placeholder 3"/>
          <p:cNvSpPr>
            <a:spLocks noGrp="1"/>
          </p:cNvSpPr>
          <p:nvPr>
            <p:ph type="sldNum" sz="quarter" idx="5"/>
          </p:nvPr>
        </p:nvSpPr>
        <p:spPr/>
        <p:txBody>
          <a:bodyPr/>
          <a:lstStyle/>
          <a:p>
            <a:fld id="{09586968-7D7C-644F-B08A-4E148D7B3FC9}" type="slidenum">
              <a:rPr lang="en-GB" smtClean="0"/>
              <a:t>56</a:t>
            </a:fld>
            <a:endParaRPr lang="en-GB"/>
          </a:p>
        </p:txBody>
      </p:sp>
    </p:spTree>
    <p:extLst>
      <p:ext uri="{BB962C8B-B14F-4D97-AF65-F5344CB8AC3E}">
        <p14:creationId xmlns:p14="http://schemas.microsoft.com/office/powerpoint/2010/main" val="14893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3DBAB0FF-3E69-EB4D-9DCA-23F3379C38A6}"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39054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BE4858F8-36C7-4A4A-AB1B-58D80D3B45F2}"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541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00C7198-E85B-A844-82FC-85A9754F153D}"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1993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1076ADC7-A608-1F46-9008-5B7993AAE7F9}"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5225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439B78-B708-3047-838E-BEA4303106EC}"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7615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17D1D879-6CB1-F145-AFED-601D1FBD7CF2}"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8308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E8DFC8C2-8CB0-FB48-A333-FBFD2E7979D5}"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8646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D6C3DA1E-5FD2-4842-875E-5D2147055EF6}"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423265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326E4-7B45-A14A-9FC5-66EC0994F185}"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1213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A741FD7-E5C3-A742-87F3-8A1C6D5FAA81}"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55051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05C0F67-C168-1B4D-B1FD-6DACC7D58626}"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3713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3F21D-74CE-D840-9C96-10041EA7FFEB}"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D2009-AE8B-8448-879D-7D152E33A872}" type="slidenum">
              <a:rPr lang="en-GB" smtClean="0"/>
              <a:t>‹#›</a:t>
            </a:fld>
            <a:endParaRPr lang="en-GB"/>
          </a:p>
        </p:txBody>
      </p:sp>
    </p:spTree>
    <p:extLst>
      <p:ext uri="{BB962C8B-B14F-4D97-AF65-F5344CB8AC3E}">
        <p14:creationId xmlns:p14="http://schemas.microsoft.com/office/powerpoint/2010/main" val="401613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nvidia.com/gameworksdownload#?dn=nsight-visual-studio-edition-4-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md.com/tools-and-sdks/opencl-zone/codex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en-us/articles/intel-vtune-amplifier-xe-getting-started-with-opencl-performance-analysis-on-intel-hd-graphics" TargetMode="External"/><Relationship Id="rId2" Type="http://schemas.openxmlformats.org/officeDocument/2006/relationships/hyperlink" Target="https://software.intel.com/en-us/intel-vtune-amplifier-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opencl-intercept-lay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en-us/node/539337" TargetMode="External"/><Relationship Id="rId2" Type="http://schemas.openxmlformats.org/officeDocument/2006/relationships/hyperlink" Target="https://software.intel.com/en-us/intel-in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mistymountain.co.uk/flamin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l.acm.org/citation.cfm?id=3078173"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Advanced OpenCL Topics:</a:t>
            </a:r>
            <a:br>
              <a:rPr lang="en-GB" dirty="0"/>
            </a:br>
            <a:r>
              <a:rPr lang="en-GB" dirty="0"/>
              <a:t>Tools and Optimization</a:t>
            </a:r>
          </a:p>
        </p:txBody>
      </p:sp>
      <p:sp>
        <p:nvSpPr>
          <p:cNvPr id="5" name="Text Placeholder 4"/>
          <p:cNvSpPr>
            <a:spLocks noGrp="1"/>
          </p:cNvSpPr>
          <p:nvPr>
            <p:ph type="body" idx="1"/>
          </p:nvPr>
        </p:nvSpPr>
        <p:spPr/>
        <p:txBody>
          <a:bodyPr/>
          <a:lstStyle/>
          <a:p>
            <a:r>
              <a:rPr lang="en-GB" dirty="0">
                <a:solidFill>
                  <a:schemeClr val="tx1"/>
                </a:solidFill>
              </a:rPr>
              <a:t>Part 3</a:t>
            </a:r>
          </a:p>
        </p:txBody>
      </p:sp>
      <p:sp>
        <p:nvSpPr>
          <p:cNvPr id="2" name="Slide Number Placeholder 1">
            <a:extLst>
              <a:ext uri="{FF2B5EF4-FFF2-40B4-BE49-F238E27FC236}">
                <a16:creationId xmlns:a16="http://schemas.microsoft.com/office/drawing/2014/main" id="{A946BF2F-A838-5C45-8B65-8934F181E470}"/>
              </a:ext>
            </a:extLst>
          </p:cNvPr>
          <p:cNvSpPr>
            <a:spLocks noGrp="1"/>
          </p:cNvSpPr>
          <p:nvPr>
            <p:ph type="sldNum" sz="quarter" idx="12"/>
          </p:nvPr>
        </p:nvSpPr>
        <p:spPr/>
        <p:txBody>
          <a:bodyPr/>
          <a:lstStyle/>
          <a:p>
            <a:fld id="{ED6D2009-AE8B-8448-879D-7D152E33A872}" type="slidenum">
              <a:rPr lang="en-GB" smtClean="0"/>
              <a:t>1</a:t>
            </a:fld>
            <a:endParaRPr lang="en-GB"/>
          </a:p>
        </p:txBody>
      </p:sp>
    </p:spTree>
    <p:extLst>
      <p:ext uri="{BB962C8B-B14F-4D97-AF65-F5344CB8AC3E}">
        <p14:creationId xmlns:p14="http://schemas.microsoft.com/office/powerpoint/2010/main" val="396450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a:bodyPr>
          <a:lstStyle/>
          <a:p>
            <a:r>
              <a:rPr lang="en-GB" dirty="0"/>
              <a:t>At the moment NVIDIA® GPUs support up to OpenCL v1.1 and AMD® and Intel® support v1.2 or later</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
        <p:nvSpPr>
          <p:cNvPr id="4" name="Slide Number Placeholder 3">
            <a:extLst>
              <a:ext uri="{FF2B5EF4-FFF2-40B4-BE49-F238E27FC236}">
                <a16:creationId xmlns:a16="http://schemas.microsoft.com/office/drawing/2014/main" id="{A023DCC3-9EE6-4246-86A4-45EA99B1BD75}"/>
              </a:ext>
            </a:extLst>
          </p:cNvPr>
          <p:cNvSpPr>
            <a:spLocks noGrp="1"/>
          </p:cNvSpPr>
          <p:nvPr>
            <p:ph type="sldNum" sz="quarter" idx="12"/>
          </p:nvPr>
        </p:nvSpPr>
        <p:spPr/>
        <p:txBody>
          <a:bodyPr/>
          <a:lstStyle/>
          <a:p>
            <a:fld id="{ED6D2009-AE8B-8448-879D-7D152E33A872}" type="slidenum">
              <a:rPr lang="en-GB" smtClean="0"/>
              <a:t>10</a:t>
            </a:fld>
            <a:endParaRPr lang="en-GB"/>
          </a:p>
        </p:txBody>
      </p:sp>
    </p:spTree>
    <p:extLst>
      <p:ext uri="{BB962C8B-B14F-4D97-AF65-F5344CB8AC3E}">
        <p14:creationId xmlns:p14="http://schemas.microsoft.com/office/powerpoint/2010/main" val="62403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
        <p:nvSpPr>
          <p:cNvPr id="4" name="Slide Number Placeholder 3">
            <a:extLst>
              <a:ext uri="{FF2B5EF4-FFF2-40B4-BE49-F238E27FC236}">
                <a16:creationId xmlns:a16="http://schemas.microsoft.com/office/drawing/2014/main" id="{F5309C41-16F2-BB46-9B78-62D6F90A5587}"/>
              </a:ext>
            </a:extLst>
          </p:cNvPr>
          <p:cNvSpPr>
            <a:spLocks noGrp="1"/>
          </p:cNvSpPr>
          <p:nvPr>
            <p:ph type="sldNum" sz="quarter" idx="12"/>
          </p:nvPr>
        </p:nvSpPr>
        <p:spPr/>
        <p:txBody>
          <a:bodyPr/>
          <a:lstStyle/>
          <a:p>
            <a:fld id="{ED6D2009-AE8B-8448-879D-7D152E33A872}" type="slidenum">
              <a:rPr lang="en-GB" smtClean="0"/>
              <a:t>11</a:t>
            </a:fld>
            <a:endParaRPr lang="en-GB"/>
          </a:p>
        </p:txBody>
      </p:sp>
    </p:spTree>
    <p:extLst>
      <p:ext uri="{BB962C8B-B14F-4D97-AF65-F5344CB8AC3E}">
        <p14:creationId xmlns:p14="http://schemas.microsoft.com/office/powerpoint/2010/main" val="1697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a:xfrm>
            <a:off x="457200" y="1600200"/>
            <a:ext cx="8229600" cy="4781128"/>
          </a:xfrm>
        </p:spPr>
        <p:txBody>
          <a:bodyPr>
            <a:normAutofit fontScale="77500" lnSpcReduction="20000"/>
          </a:bodyPr>
          <a:lstStyle/>
          <a:p>
            <a:pPr>
              <a:lnSpc>
                <a:spcPct val="110000"/>
              </a:lnSpc>
            </a:pPr>
            <a:r>
              <a:rPr lang="en-GB" dirty="0"/>
              <a:t>Copy the trace.sh script from </a:t>
            </a:r>
            <a:r>
              <a:rPr lang="en-GB" dirty="0" err="1"/>
              <a:t>extrae</a:t>
            </a:r>
            <a:r>
              <a:rPr lang="en-GB" dirty="0"/>
              <a:t>/share/example/OPENCL to your project directory</a:t>
            </a:r>
          </a:p>
          <a:p>
            <a:pPr lvl="1">
              <a:lnSpc>
                <a:spcPct val="110000"/>
              </a:lnSpc>
            </a:pPr>
            <a:r>
              <a:rPr lang="en-GB" dirty="0"/>
              <a:t>This sets up a few environment variables and then runs your compiled binary</a:t>
            </a:r>
          </a:p>
          <a:p>
            <a:pPr>
              <a:lnSpc>
                <a:spcPct val="110000"/>
              </a:lnSpc>
            </a:pPr>
            <a:r>
              <a:rPr lang="en-GB" dirty="0"/>
              <a:t>Copy the extrae.xml file from the same location to your project directory</a:t>
            </a:r>
          </a:p>
          <a:p>
            <a:pPr lvl="1">
              <a:lnSpc>
                <a:spcPct val="110000"/>
              </a:lnSpc>
            </a:pPr>
            <a:r>
              <a:rPr lang="en-GB" dirty="0"/>
              <a:t>This gives some instructions to </a:t>
            </a:r>
            <a:r>
              <a:rPr lang="en-GB" dirty="0" err="1"/>
              <a:t>Extrae</a:t>
            </a:r>
            <a:r>
              <a:rPr lang="en-GB" dirty="0"/>
              <a:t> as to how to profile your code</a:t>
            </a:r>
          </a:p>
          <a:p>
            <a:pPr lvl="1">
              <a:lnSpc>
                <a:spcPct val="110000"/>
              </a:lnSpc>
            </a:pPr>
            <a:r>
              <a:rPr lang="en-GB" dirty="0"/>
              <a:t>Lots of options here – see their user guide</a:t>
            </a:r>
          </a:p>
          <a:p>
            <a:pPr lvl="1">
              <a:lnSpc>
                <a:spcPct val="110000"/>
              </a:lnSpc>
            </a:pPr>
            <a:r>
              <a:rPr lang="en-GB" dirty="0"/>
              <a:t>The default they provide is fine to use to begin with</a:t>
            </a:r>
          </a:p>
          <a:p>
            <a:pPr>
              <a:lnSpc>
                <a:spcPct val="110000"/>
              </a:lnSpc>
            </a:pPr>
            <a:r>
              <a:rPr lang="en-GB" dirty="0"/>
              <a:t>Trace!</a:t>
            </a:r>
          </a:p>
          <a:p>
            <a:pPr lvl="1">
              <a:lnSpc>
                <a:spcPct val="110000"/>
              </a:lnSpc>
            </a:pPr>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
        <p:nvSpPr>
          <p:cNvPr id="4" name="Slide Number Placeholder 3">
            <a:extLst>
              <a:ext uri="{FF2B5EF4-FFF2-40B4-BE49-F238E27FC236}">
                <a16:creationId xmlns:a16="http://schemas.microsoft.com/office/drawing/2014/main" id="{F9785123-0C24-9249-9D38-1B145D01A87E}"/>
              </a:ext>
            </a:extLst>
          </p:cNvPr>
          <p:cNvSpPr>
            <a:spLocks noGrp="1"/>
          </p:cNvSpPr>
          <p:nvPr>
            <p:ph type="sldNum" sz="quarter" idx="12"/>
          </p:nvPr>
        </p:nvSpPr>
        <p:spPr/>
        <p:txBody>
          <a:bodyPr/>
          <a:lstStyle/>
          <a:p>
            <a:fld id="{ED6D2009-AE8B-8448-879D-7D152E33A872}" type="slidenum">
              <a:rPr lang="en-GB" smtClean="0"/>
              <a:t>12</a:t>
            </a:fld>
            <a:endParaRPr lang="en-GB"/>
          </a:p>
        </p:txBody>
      </p:sp>
    </p:spTree>
    <p:extLst>
      <p:ext uri="{BB962C8B-B14F-4D97-AF65-F5344CB8AC3E}">
        <p14:creationId xmlns:p14="http://schemas.microsoft.com/office/powerpoint/2010/main" val="71243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
        <p:nvSpPr>
          <p:cNvPr id="4" name="Slide Number Placeholder 3">
            <a:extLst>
              <a:ext uri="{FF2B5EF4-FFF2-40B4-BE49-F238E27FC236}">
                <a16:creationId xmlns:a16="http://schemas.microsoft.com/office/drawing/2014/main" id="{18B95C51-3066-CC42-BA96-8DF6F19FB7E5}"/>
              </a:ext>
            </a:extLst>
          </p:cNvPr>
          <p:cNvSpPr>
            <a:spLocks noGrp="1"/>
          </p:cNvSpPr>
          <p:nvPr>
            <p:ph type="sldNum" sz="quarter" idx="12"/>
          </p:nvPr>
        </p:nvSpPr>
        <p:spPr/>
        <p:txBody>
          <a:bodyPr/>
          <a:lstStyle/>
          <a:p>
            <a:fld id="{ED6D2009-AE8B-8448-879D-7D152E33A872}" type="slidenum">
              <a:rPr lang="en-GB" smtClean="0"/>
              <a:t>13</a:t>
            </a:fld>
            <a:endParaRPr lang="en-GB"/>
          </a:p>
        </p:txBody>
      </p:sp>
    </p:spTree>
    <p:extLst>
      <p:ext uri="{BB962C8B-B14F-4D97-AF65-F5344CB8AC3E}">
        <p14:creationId xmlns:p14="http://schemas.microsoft.com/office/powerpoint/2010/main" val="2748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
        <p:nvSpPr>
          <p:cNvPr id="3" name="Slide Number Placeholder 2">
            <a:extLst>
              <a:ext uri="{FF2B5EF4-FFF2-40B4-BE49-F238E27FC236}">
                <a16:creationId xmlns:a16="http://schemas.microsoft.com/office/drawing/2014/main" id="{DA13C395-D104-D648-8436-C285CB9FE5C4}"/>
              </a:ext>
            </a:extLst>
          </p:cNvPr>
          <p:cNvSpPr>
            <a:spLocks noGrp="1"/>
          </p:cNvSpPr>
          <p:nvPr>
            <p:ph type="sldNum" sz="quarter" idx="12"/>
          </p:nvPr>
        </p:nvSpPr>
        <p:spPr/>
        <p:txBody>
          <a:bodyPr/>
          <a:lstStyle/>
          <a:p>
            <a:fld id="{ED6D2009-AE8B-8448-879D-7D152E33A872}" type="slidenum">
              <a:rPr lang="en-GB" smtClean="0"/>
              <a:t>14</a:t>
            </a:fld>
            <a:endParaRPr lang="en-GB"/>
          </a:p>
        </p:txBody>
      </p:sp>
    </p:spTree>
    <p:extLst>
      <p:ext uri="{BB962C8B-B14F-4D97-AF65-F5344CB8AC3E}">
        <p14:creationId xmlns:p14="http://schemas.microsoft.com/office/powerpoint/2010/main" val="176929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92500" lnSpcReduction="2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
        <p:nvSpPr>
          <p:cNvPr id="4" name="Slide Number Placeholder 3">
            <a:extLst>
              <a:ext uri="{FF2B5EF4-FFF2-40B4-BE49-F238E27FC236}">
                <a16:creationId xmlns:a16="http://schemas.microsoft.com/office/drawing/2014/main" id="{61371FD8-65DF-E64D-B5B4-B845D5AA56C9}"/>
              </a:ext>
            </a:extLst>
          </p:cNvPr>
          <p:cNvSpPr>
            <a:spLocks noGrp="1"/>
          </p:cNvSpPr>
          <p:nvPr>
            <p:ph type="sldNum" sz="quarter" idx="12"/>
          </p:nvPr>
        </p:nvSpPr>
        <p:spPr/>
        <p:txBody>
          <a:bodyPr/>
          <a:lstStyle/>
          <a:p>
            <a:fld id="{ED6D2009-AE8B-8448-879D-7D152E33A872}" type="slidenum">
              <a:rPr lang="en-GB" smtClean="0"/>
              <a:t>15</a:t>
            </a:fld>
            <a:endParaRPr lang="en-GB"/>
          </a:p>
        </p:txBody>
      </p:sp>
    </p:spTree>
    <p:extLst>
      <p:ext uri="{BB962C8B-B14F-4D97-AF65-F5344CB8AC3E}">
        <p14:creationId xmlns:p14="http://schemas.microsoft.com/office/powerpoint/2010/main" val="3000034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
        <p:nvSpPr>
          <p:cNvPr id="4" name="Slide Number Placeholder 3">
            <a:extLst>
              <a:ext uri="{FF2B5EF4-FFF2-40B4-BE49-F238E27FC236}">
                <a16:creationId xmlns:a16="http://schemas.microsoft.com/office/drawing/2014/main" id="{ECBA7200-5B07-764D-9185-13161C42B37E}"/>
              </a:ext>
            </a:extLst>
          </p:cNvPr>
          <p:cNvSpPr>
            <a:spLocks noGrp="1"/>
          </p:cNvSpPr>
          <p:nvPr>
            <p:ph type="sldNum" sz="quarter" idx="12"/>
          </p:nvPr>
        </p:nvSpPr>
        <p:spPr/>
        <p:txBody>
          <a:bodyPr/>
          <a:lstStyle/>
          <a:p>
            <a:fld id="{ED6D2009-AE8B-8448-879D-7D152E33A872}" type="slidenum">
              <a:rPr lang="en-GB" smtClean="0"/>
              <a:t>16</a:t>
            </a:fld>
            <a:endParaRPr lang="en-GB"/>
          </a:p>
        </p:txBody>
      </p:sp>
    </p:spTree>
    <p:extLst>
      <p:ext uri="{BB962C8B-B14F-4D97-AF65-F5344CB8AC3E}">
        <p14:creationId xmlns:p14="http://schemas.microsoft.com/office/powerpoint/2010/main" val="35929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91FE342-61D1-8E4C-9686-21E7C7A14E48}"/>
              </a:ext>
            </a:extLst>
          </p:cNvPr>
          <p:cNvSpPr>
            <a:spLocks noGrp="1"/>
          </p:cNvSpPr>
          <p:nvPr>
            <p:ph type="sldNum" sz="quarter" idx="12"/>
          </p:nvPr>
        </p:nvSpPr>
        <p:spPr/>
        <p:txBody>
          <a:bodyPr/>
          <a:lstStyle/>
          <a:p>
            <a:fld id="{ED6D2009-AE8B-8448-879D-7D152E33A872}" type="slidenum">
              <a:rPr lang="en-GB" smtClean="0"/>
              <a:t>17</a:t>
            </a:fld>
            <a:endParaRPr lang="en-GB"/>
          </a:p>
        </p:txBody>
      </p:sp>
    </p:spTree>
    <p:extLst>
      <p:ext uri="{BB962C8B-B14F-4D97-AF65-F5344CB8AC3E}">
        <p14:creationId xmlns:p14="http://schemas.microsoft.com/office/powerpoint/2010/main" val="2740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
        <p:nvSpPr>
          <p:cNvPr id="4" name="Slide Number Placeholder 3">
            <a:extLst>
              <a:ext uri="{FF2B5EF4-FFF2-40B4-BE49-F238E27FC236}">
                <a16:creationId xmlns:a16="http://schemas.microsoft.com/office/drawing/2014/main" id="{4F23C043-A46A-BE47-AF17-8E58256F002E}"/>
              </a:ext>
            </a:extLst>
          </p:cNvPr>
          <p:cNvSpPr>
            <a:spLocks noGrp="1"/>
          </p:cNvSpPr>
          <p:nvPr>
            <p:ph type="sldNum" sz="quarter" idx="12"/>
          </p:nvPr>
        </p:nvSpPr>
        <p:spPr/>
        <p:txBody>
          <a:bodyPr/>
          <a:lstStyle/>
          <a:p>
            <a:fld id="{ED6D2009-AE8B-8448-879D-7D152E33A872}" type="slidenum">
              <a:rPr lang="en-GB" smtClean="0"/>
              <a:t>18</a:t>
            </a:fld>
            <a:endParaRPr lang="en-GB"/>
          </a:p>
        </p:txBody>
      </p:sp>
    </p:spTree>
    <p:extLst>
      <p:ext uri="{BB962C8B-B14F-4D97-AF65-F5344CB8AC3E}">
        <p14:creationId xmlns:p14="http://schemas.microsoft.com/office/powerpoint/2010/main" val="6048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850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
        <p:nvSpPr>
          <p:cNvPr id="4" name="Slide Number Placeholder 3">
            <a:extLst>
              <a:ext uri="{FF2B5EF4-FFF2-40B4-BE49-F238E27FC236}">
                <a16:creationId xmlns:a16="http://schemas.microsoft.com/office/drawing/2014/main" id="{99BE616F-C71E-594A-9322-AB321AAD810E}"/>
              </a:ext>
            </a:extLst>
          </p:cNvPr>
          <p:cNvSpPr>
            <a:spLocks noGrp="1"/>
          </p:cNvSpPr>
          <p:nvPr>
            <p:ph type="sldNum" sz="quarter" idx="12"/>
          </p:nvPr>
        </p:nvSpPr>
        <p:spPr/>
        <p:txBody>
          <a:bodyPr/>
          <a:lstStyle/>
          <a:p>
            <a:fld id="{ED6D2009-AE8B-8448-879D-7D152E33A872}" type="slidenum">
              <a:rPr lang="en-GB" smtClean="0"/>
              <a:t>19</a:t>
            </a:fld>
            <a:endParaRPr lang="en-GB"/>
          </a:p>
        </p:txBody>
      </p:sp>
    </p:spTree>
    <p:extLst>
      <p:ext uri="{BB962C8B-B14F-4D97-AF65-F5344CB8AC3E}">
        <p14:creationId xmlns:p14="http://schemas.microsoft.com/office/powerpoint/2010/main" val="1329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a:t>
            </a:r>
          </a:p>
        </p:txBody>
      </p:sp>
      <p:sp>
        <p:nvSpPr>
          <p:cNvPr id="5" name="Content Placeholder 4"/>
          <p:cNvSpPr>
            <a:spLocks noGrp="1"/>
          </p:cNvSpPr>
          <p:nvPr>
            <p:ph idx="1"/>
          </p:nvPr>
        </p:nvSpPr>
        <p:spPr/>
        <p:txBody>
          <a:bodyPr>
            <a:normAutofit fontScale="92500" lnSpcReduction="10000"/>
          </a:bodyPr>
          <a:lstStyle/>
          <a:p>
            <a:r>
              <a:rPr lang="en-GB" dirty="0"/>
              <a:t>It’s hard to tell whether code will run fast just by looking at it, especially with low level OpenCL</a:t>
            </a:r>
          </a:p>
          <a:p>
            <a:r>
              <a:rPr lang="en-GB" dirty="0"/>
              <a:t>Bad performance is a </a:t>
            </a:r>
            <a:r>
              <a:rPr lang="en-GB" b="1" u="sng" dirty="0">
                <a:solidFill>
                  <a:srgbClr val="FF0000"/>
                </a:solidFill>
              </a:rPr>
              <a:t>bug</a:t>
            </a:r>
          </a:p>
          <a:p>
            <a:r>
              <a:rPr lang="en-GB" dirty="0"/>
              <a:t>Problems might not be in kernels:</a:t>
            </a:r>
          </a:p>
          <a:p>
            <a:pPr lvl="1"/>
            <a:r>
              <a:rPr lang="en-GB" dirty="0"/>
              <a:t>Calling </a:t>
            </a:r>
            <a:r>
              <a:rPr lang="en-GB" b="1" dirty="0" err="1">
                <a:solidFill>
                  <a:srgbClr val="3366FF"/>
                </a:solidFill>
                <a:latin typeface="Courier New"/>
                <a:cs typeface="Courier New"/>
              </a:rPr>
              <a:t>clFinish</a:t>
            </a:r>
            <a:r>
              <a:rPr lang="en-GB" dirty="0"/>
              <a:t> unnecessarily after kernel calls</a:t>
            </a:r>
          </a:p>
          <a:p>
            <a:pPr lvl="1"/>
            <a:r>
              <a:rPr lang="en-GB" dirty="0"/>
              <a:t>Inappropriate work-group size for architecture</a:t>
            </a:r>
          </a:p>
          <a:p>
            <a:pPr lvl="1"/>
            <a:r>
              <a:rPr lang="en-GB" dirty="0"/>
              <a:t>Slow memory copying between device and host</a:t>
            </a:r>
          </a:p>
          <a:p>
            <a:pPr lvl="1"/>
            <a:endParaRPr lang="en-GB" dirty="0"/>
          </a:p>
          <a:p>
            <a:pPr marL="57150" indent="0">
              <a:buNone/>
            </a:pPr>
            <a:r>
              <a:rPr lang="en-GB" b="1" i="1" dirty="0">
                <a:solidFill>
                  <a:srgbClr val="00B050"/>
                </a:solidFill>
              </a:rPr>
              <a:t>How do we tell where the bottlenecks are?</a:t>
            </a:r>
          </a:p>
          <a:p>
            <a:pPr lvl="1"/>
            <a:endParaRPr lang="en-GB" dirty="0"/>
          </a:p>
        </p:txBody>
      </p:sp>
      <p:sp>
        <p:nvSpPr>
          <p:cNvPr id="2" name="Slide Number Placeholder 1">
            <a:extLst>
              <a:ext uri="{FF2B5EF4-FFF2-40B4-BE49-F238E27FC236}">
                <a16:creationId xmlns:a16="http://schemas.microsoft.com/office/drawing/2014/main" id="{C2624DE6-4C67-1543-848D-9DB0E204FEE1}"/>
              </a:ext>
            </a:extLst>
          </p:cNvPr>
          <p:cNvSpPr>
            <a:spLocks noGrp="1"/>
          </p:cNvSpPr>
          <p:nvPr>
            <p:ph type="sldNum" sz="quarter" idx="12"/>
          </p:nvPr>
        </p:nvSpPr>
        <p:spPr/>
        <p:txBody>
          <a:bodyPr/>
          <a:lstStyle/>
          <a:p>
            <a:fld id="{ED6D2009-AE8B-8448-879D-7D152E33A872}" type="slidenum">
              <a:rPr lang="en-GB" smtClean="0"/>
              <a:t>2</a:t>
            </a:fld>
            <a:endParaRPr lang="en-GB"/>
          </a:p>
        </p:txBody>
      </p:sp>
    </p:spTree>
    <p:extLst>
      <p:ext uri="{BB962C8B-B14F-4D97-AF65-F5344CB8AC3E}">
        <p14:creationId xmlns:p14="http://schemas.microsoft.com/office/powerpoint/2010/main" val="3704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NVIDIA® </a:t>
            </a:r>
            <a:r>
              <a:rPr lang="en-GB" dirty="0" err="1"/>
              <a:t>Nsight</a:t>
            </a:r>
            <a:r>
              <a:rPr lang="en-GB" dirty="0"/>
              <a:t>™</a:t>
            </a:r>
          </a:p>
        </p:txBody>
      </p:sp>
      <p:sp>
        <p:nvSpPr>
          <p:cNvPr id="3" name="Content Placeholder 2"/>
          <p:cNvSpPr>
            <a:spLocks noGrp="1"/>
          </p:cNvSpPr>
          <p:nvPr>
            <p:ph idx="1"/>
          </p:nvPr>
        </p:nvSpPr>
        <p:spPr/>
        <p:txBody>
          <a:bodyPr/>
          <a:lstStyle/>
          <a:p>
            <a:r>
              <a:rPr lang="en-GB" dirty="0"/>
              <a:t>Visual Studio plugin</a:t>
            </a:r>
          </a:p>
          <a:p>
            <a:r>
              <a:rPr lang="en-GB" dirty="0"/>
              <a:t>Simple tracing of API calls and </a:t>
            </a:r>
            <a:r>
              <a:rPr lang="en-GB" dirty="0" err="1"/>
              <a:t>enqueued</a:t>
            </a:r>
            <a:r>
              <a:rPr lang="en-GB" dirty="0"/>
              <a:t> commands</a:t>
            </a:r>
          </a:p>
          <a:p>
            <a:r>
              <a:rPr lang="en-GB" dirty="0"/>
              <a:t>Visual timeline</a:t>
            </a:r>
          </a:p>
          <a:p>
            <a:r>
              <a:rPr lang="en-GB" dirty="0"/>
              <a:t>Works with non-NVIDIA devices!</a:t>
            </a:r>
          </a:p>
          <a:p>
            <a:r>
              <a:rPr lang="en-GB" dirty="0"/>
              <a:t>Can also profile OpenGL commands</a:t>
            </a:r>
            <a:endParaRPr lang="en-GB" dirty="0">
              <a:hlinkClick r:id="rId2"/>
            </a:endParaRPr>
          </a:p>
          <a:p>
            <a:r>
              <a:rPr lang="en-GB" dirty="0"/>
              <a:t>Download </a:t>
            </a:r>
            <a:r>
              <a:rPr lang="en-GB" dirty="0">
                <a:hlinkClick r:id="rId2"/>
              </a:rPr>
              <a:t>here</a:t>
            </a:r>
            <a:r>
              <a:rPr lang="en-GB" dirty="0"/>
              <a:t> (registration required)</a:t>
            </a:r>
          </a:p>
        </p:txBody>
      </p:sp>
      <p:sp>
        <p:nvSpPr>
          <p:cNvPr id="4" name="Slide Number Placeholder 3">
            <a:extLst>
              <a:ext uri="{FF2B5EF4-FFF2-40B4-BE49-F238E27FC236}">
                <a16:creationId xmlns:a16="http://schemas.microsoft.com/office/drawing/2014/main" id="{21EE64EF-8AE1-E046-B91A-878F3483949D}"/>
              </a:ext>
            </a:extLst>
          </p:cNvPr>
          <p:cNvSpPr>
            <a:spLocks noGrp="1"/>
          </p:cNvSpPr>
          <p:nvPr>
            <p:ph type="sldNum" sz="quarter" idx="12"/>
          </p:nvPr>
        </p:nvSpPr>
        <p:spPr/>
        <p:txBody>
          <a:bodyPr/>
          <a:lstStyle/>
          <a:p>
            <a:fld id="{ED6D2009-AE8B-8448-879D-7D152E33A872}" type="slidenum">
              <a:rPr lang="en-GB" smtClean="0"/>
              <a:t>20</a:t>
            </a:fld>
            <a:endParaRPr lang="en-GB"/>
          </a:p>
        </p:txBody>
      </p:sp>
    </p:spTree>
    <p:extLst>
      <p:ext uri="{BB962C8B-B14F-4D97-AF65-F5344CB8AC3E}">
        <p14:creationId xmlns:p14="http://schemas.microsoft.com/office/powerpoint/2010/main" val="362601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B045E44E-3A3A-1644-B79D-C2AE1EABAB8D}"/>
              </a:ext>
            </a:extLst>
          </p:cNvPr>
          <p:cNvSpPr>
            <a:spLocks noGrp="1"/>
          </p:cNvSpPr>
          <p:nvPr>
            <p:ph type="sldNum" sz="quarter" idx="12"/>
          </p:nvPr>
        </p:nvSpPr>
        <p:spPr/>
        <p:txBody>
          <a:bodyPr/>
          <a:lstStyle/>
          <a:p>
            <a:fld id="{ED6D2009-AE8B-8448-879D-7D152E33A872}" type="slidenum">
              <a:rPr lang="en-GB" smtClean="0"/>
              <a:t>21</a:t>
            </a:fld>
            <a:endParaRPr lang="en-GB"/>
          </a:p>
        </p:txBody>
      </p:sp>
    </p:spTree>
    <p:extLst>
      <p:ext uri="{BB962C8B-B14F-4D97-AF65-F5344CB8AC3E}">
        <p14:creationId xmlns:p14="http://schemas.microsoft.com/office/powerpoint/2010/main" val="156147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AMD provide a graphical Profiler and Debugger for AMD Radeon™ GPUs</a:t>
            </a:r>
          </a:p>
          <a:p>
            <a:r>
              <a:rPr lang="en-GB" dirty="0"/>
              <a:t>Available for </a:t>
            </a:r>
            <a:r>
              <a:rPr lang="en-GB" dirty="0">
                <a:hlinkClick r:id="rId2"/>
              </a:rPr>
              <a:t>download</a:t>
            </a:r>
            <a:endParaRPr lang="en-GB" dirty="0"/>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00DD642-E826-994E-96C3-F61097976FDA}"/>
              </a:ext>
            </a:extLst>
          </p:cNvPr>
          <p:cNvSpPr>
            <a:spLocks noGrp="1"/>
          </p:cNvSpPr>
          <p:nvPr>
            <p:ph type="sldNum" sz="quarter" idx="12"/>
          </p:nvPr>
        </p:nvSpPr>
        <p:spPr/>
        <p:txBody>
          <a:bodyPr/>
          <a:lstStyle/>
          <a:p>
            <a:fld id="{ED6D2009-AE8B-8448-879D-7D152E33A872}" type="slidenum">
              <a:rPr lang="en-GB" smtClean="0"/>
              <a:t>22</a:t>
            </a:fld>
            <a:endParaRPr lang="en-GB"/>
          </a:p>
        </p:txBody>
      </p:sp>
    </p:spTree>
    <p:extLst>
      <p:ext uri="{BB962C8B-B14F-4D97-AF65-F5344CB8AC3E}">
        <p14:creationId xmlns:p14="http://schemas.microsoft.com/office/powerpoint/2010/main" val="209574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
        <p:nvSpPr>
          <p:cNvPr id="7" name="Slide Number Placeholder 6">
            <a:extLst>
              <a:ext uri="{FF2B5EF4-FFF2-40B4-BE49-F238E27FC236}">
                <a16:creationId xmlns:a16="http://schemas.microsoft.com/office/drawing/2014/main" id="{DBA75819-C8AB-9F45-B315-4268CF8B10A8}"/>
              </a:ext>
            </a:extLst>
          </p:cNvPr>
          <p:cNvSpPr>
            <a:spLocks noGrp="1"/>
          </p:cNvSpPr>
          <p:nvPr>
            <p:ph type="sldNum" sz="quarter" idx="12"/>
          </p:nvPr>
        </p:nvSpPr>
        <p:spPr/>
        <p:txBody>
          <a:bodyPr/>
          <a:lstStyle/>
          <a:p>
            <a:fld id="{ED6D2009-AE8B-8448-879D-7D152E33A872}" type="slidenum">
              <a:rPr lang="en-GB" smtClean="0"/>
              <a:t>23</a:t>
            </a:fld>
            <a:endParaRPr lang="en-GB"/>
          </a:p>
        </p:txBody>
      </p:sp>
    </p:spTree>
    <p:extLst>
      <p:ext uri="{BB962C8B-B14F-4D97-AF65-F5344CB8AC3E}">
        <p14:creationId xmlns:p14="http://schemas.microsoft.com/office/powerpoint/2010/main" val="3121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1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
        <p:nvSpPr>
          <p:cNvPr id="6" name="Slide Number Placeholder 5">
            <a:extLst>
              <a:ext uri="{FF2B5EF4-FFF2-40B4-BE49-F238E27FC236}">
                <a16:creationId xmlns:a16="http://schemas.microsoft.com/office/drawing/2014/main" id="{BD6197E8-91C3-3847-886C-99E7F3150451}"/>
              </a:ext>
            </a:extLst>
          </p:cNvPr>
          <p:cNvSpPr>
            <a:spLocks noGrp="1"/>
          </p:cNvSpPr>
          <p:nvPr>
            <p:ph type="sldNum" sz="quarter" idx="12"/>
          </p:nvPr>
        </p:nvSpPr>
        <p:spPr/>
        <p:txBody>
          <a:bodyPr/>
          <a:lstStyle/>
          <a:p>
            <a:fld id="{ED6D2009-AE8B-8448-879D-7D152E33A872}" type="slidenum">
              <a:rPr lang="en-GB" smtClean="0"/>
              <a:t>24</a:t>
            </a:fld>
            <a:endParaRPr lang="en-GB"/>
          </a:p>
        </p:txBody>
      </p:sp>
    </p:spTree>
    <p:extLst>
      <p:ext uri="{BB962C8B-B14F-4D97-AF65-F5344CB8AC3E}">
        <p14:creationId xmlns:p14="http://schemas.microsoft.com/office/powerpoint/2010/main" val="69241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
        <p:nvSpPr>
          <p:cNvPr id="4" name="Slide Number Placeholder 3">
            <a:extLst>
              <a:ext uri="{FF2B5EF4-FFF2-40B4-BE49-F238E27FC236}">
                <a16:creationId xmlns:a16="http://schemas.microsoft.com/office/drawing/2014/main" id="{2165B414-E7FF-D147-AD1C-CA322BDDED19}"/>
              </a:ext>
            </a:extLst>
          </p:cNvPr>
          <p:cNvSpPr>
            <a:spLocks noGrp="1"/>
          </p:cNvSpPr>
          <p:nvPr>
            <p:ph type="sldNum" sz="quarter" idx="12"/>
          </p:nvPr>
        </p:nvSpPr>
        <p:spPr/>
        <p:txBody>
          <a:bodyPr/>
          <a:lstStyle/>
          <a:p>
            <a:fld id="{ED6D2009-AE8B-8448-879D-7D152E33A872}" type="slidenum">
              <a:rPr lang="en-GB" smtClean="0"/>
              <a:t>25</a:t>
            </a:fld>
            <a:endParaRPr lang="en-GB"/>
          </a:p>
        </p:txBody>
      </p:sp>
    </p:spTree>
    <p:extLst>
      <p:ext uri="{BB962C8B-B14F-4D97-AF65-F5344CB8AC3E}">
        <p14:creationId xmlns:p14="http://schemas.microsoft.com/office/powerpoint/2010/main" val="3727052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a:t>
            </a:r>
            <a:r>
              <a:rPr lang="en-GB" dirty="0" err="1"/>
              <a:t>vTune</a:t>
            </a:r>
            <a:endParaRPr lang="en-GB" dirty="0"/>
          </a:p>
        </p:txBody>
      </p:sp>
      <p:sp>
        <p:nvSpPr>
          <p:cNvPr id="3" name="Content Placeholder 2"/>
          <p:cNvSpPr>
            <a:spLocks noGrp="1"/>
          </p:cNvSpPr>
          <p:nvPr>
            <p:ph idx="1"/>
          </p:nvPr>
        </p:nvSpPr>
        <p:spPr/>
        <p:txBody>
          <a:bodyPr>
            <a:normAutofit fontScale="92500" lnSpcReduction="20000"/>
          </a:bodyPr>
          <a:lstStyle/>
          <a:p>
            <a:r>
              <a:rPr lang="en-GB" dirty="0">
                <a:hlinkClick r:id="rId2"/>
              </a:rPr>
              <a:t>https://software.intel.com/en-us/intel-vtune-amplifier-xe</a:t>
            </a:r>
            <a:endParaRPr lang="en-GB" dirty="0"/>
          </a:p>
          <a:p>
            <a:r>
              <a:rPr lang="en-GB" dirty="0"/>
              <a:t>Commercial product (30-day free trial)</a:t>
            </a:r>
          </a:p>
          <a:p>
            <a:r>
              <a:rPr lang="en-GB" dirty="0"/>
              <a:t>Detailed analysis of OpenCL kernels running on CPUs, GPUs and Xeon Phi</a:t>
            </a:r>
          </a:p>
          <a:p>
            <a:pPr lvl="1"/>
            <a:r>
              <a:rPr lang="en-GB" dirty="0"/>
              <a:t>Visual timelines</a:t>
            </a:r>
          </a:p>
          <a:p>
            <a:pPr lvl="1"/>
            <a:r>
              <a:rPr lang="en-GB" dirty="0"/>
              <a:t>Hotspot analysis</a:t>
            </a:r>
          </a:p>
          <a:p>
            <a:pPr lvl="1"/>
            <a:r>
              <a:rPr lang="en-GB" dirty="0"/>
              <a:t>Hardware counters</a:t>
            </a:r>
          </a:p>
          <a:p>
            <a:pPr lvl="1"/>
            <a:r>
              <a:rPr lang="en-GB" dirty="0"/>
              <a:t>Lots more!</a:t>
            </a:r>
          </a:p>
          <a:p>
            <a:r>
              <a:rPr lang="en-GB" dirty="0">
                <a:hlinkClick r:id="rId3"/>
              </a:rPr>
              <a:t>More details about profiling Intel GPUs</a:t>
            </a:r>
            <a:endParaRPr lang="en-GB" dirty="0"/>
          </a:p>
        </p:txBody>
      </p:sp>
      <p:sp>
        <p:nvSpPr>
          <p:cNvPr id="4" name="Slide Number Placeholder 3">
            <a:extLst>
              <a:ext uri="{FF2B5EF4-FFF2-40B4-BE49-F238E27FC236}">
                <a16:creationId xmlns:a16="http://schemas.microsoft.com/office/drawing/2014/main" id="{348E2556-7B9E-5744-94A0-0FD2F0326AC3}"/>
              </a:ext>
            </a:extLst>
          </p:cNvPr>
          <p:cNvSpPr>
            <a:spLocks noGrp="1"/>
          </p:cNvSpPr>
          <p:nvPr>
            <p:ph type="sldNum" sz="quarter" idx="12"/>
          </p:nvPr>
        </p:nvSpPr>
        <p:spPr/>
        <p:txBody>
          <a:bodyPr/>
          <a:lstStyle/>
          <a:p>
            <a:fld id="{ED6D2009-AE8B-8448-879D-7D152E33A872}" type="slidenum">
              <a:rPr lang="en-GB" smtClean="0"/>
              <a:t>26</a:t>
            </a:fld>
            <a:endParaRPr lang="en-GB"/>
          </a:p>
        </p:txBody>
      </p:sp>
    </p:spTree>
    <p:extLst>
      <p:ext uri="{BB962C8B-B14F-4D97-AF65-F5344CB8AC3E}">
        <p14:creationId xmlns:p14="http://schemas.microsoft.com/office/powerpoint/2010/main" val="18825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Offline Compiler</a:t>
            </a:r>
          </a:p>
        </p:txBody>
      </p:sp>
      <p:sp>
        <p:nvSpPr>
          <p:cNvPr id="3" name="Content Placeholder 2"/>
          <p:cNvSpPr>
            <a:spLocks noGrp="1"/>
          </p:cNvSpPr>
          <p:nvPr>
            <p:ph idx="1"/>
          </p:nvPr>
        </p:nvSpPr>
        <p:spPr>
          <a:xfrm>
            <a:off x="457200" y="1403790"/>
            <a:ext cx="8229600" cy="4525963"/>
          </a:xfrm>
        </p:spPr>
        <p:txBody>
          <a:bodyPr/>
          <a:lstStyle/>
          <a:p>
            <a:r>
              <a:rPr lang="en-GB" dirty="0"/>
              <a:t>ioc64 – available in the Intel OpenCL SDK </a:t>
            </a:r>
          </a:p>
        </p:txBody>
      </p:sp>
      <p:sp>
        <p:nvSpPr>
          <p:cNvPr id="4" name="Rectangle 3"/>
          <p:cNvSpPr/>
          <p:nvPr/>
        </p:nvSpPr>
        <p:spPr>
          <a:xfrm>
            <a:off x="140678" y="1985157"/>
            <a:ext cx="9003322" cy="4616648"/>
          </a:xfrm>
          <a:prstGeom prst="rect">
            <a:avLst/>
          </a:prstGeom>
        </p:spPr>
        <p:txBody>
          <a:bodyPr wrap="square">
            <a:spAutoFit/>
          </a:bodyPr>
          <a:lstStyle/>
          <a:p>
            <a:r>
              <a:rPr lang="en-GB" sz="1400" dirty="0">
                <a:latin typeface="Courier New"/>
                <a:cs typeface="Courier New"/>
              </a:rPr>
              <a:t>$ </a:t>
            </a:r>
            <a:r>
              <a:rPr lang="en-GB" sz="1400" b="1" dirty="0">
                <a:latin typeface="Courier New"/>
                <a:cs typeface="Courier New"/>
              </a:rPr>
              <a:t>ioc64 -input=</a:t>
            </a:r>
            <a:r>
              <a:rPr lang="en-GB" sz="1400" b="1" dirty="0" err="1">
                <a:latin typeface="Courier New"/>
                <a:cs typeface="Courier New"/>
              </a:rPr>
              <a:t>kernels.cl</a:t>
            </a:r>
            <a:r>
              <a:rPr lang="en-GB" sz="1400" b="1" dirty="0">
                <a:latin typeface="Courier New"/>
                <a:cs typeface="Courier New"/>
              </a:rPr>
              <a:t> -</a:t>
            </a:r>
            <a:r>
              <a:rPr lang="en-GB" sz="1400" b="1" dirty="0" err="1">
                <a:latin typeface="Courier New"/>
                <a:cs typeface="Courier New"/>
              </a:rPr>
              <a:t>simd</a:t>
            </a:r>
            <a:r>
              <a:rPr lang="en-GB" sz="1400" b="1" dirty="0">
                <a:latin typeface="Courier New"/>
                <a:cs typeface="Courier New"/>
              </a:rPr>
              <a:t>=avx2</a:t>
            </a:r>
          </a:p>
          <a:p>
            <a:r>
              <a:rPr lang="en-GB" sz="1400" dirty="0">
                <a:latin typeface="Courier New"/>
                <a:cs typeface="Courier New"/>
              </a:rPr>
              <a:t>Setting target instruction set architecture to: Advanced Vector Extension 2 (AVX2)</a:t>
            </a:r>
          </a:p>
          <a:p>
            <a:r>
              <a:rPr lang="en-GB" sz="1400" dirty="0">
                <a:latin typeface="Courier New"/>
                <a:cs typeface="Courier New"/>
              </a:rPr>
              <a:t>OpenCL Intel CPU device was found!</a:t>
            </a:r>
          </a:p>
          <a:p>
            <a:r>
              <a:rPr lang="en-GB" sz="1400" dirty="0">
                <a:latin typeface="Courier New"/>
                <a:cs typeface="Courier New"/>
              </a:rPr>
              <a:t>Device name: Intel(R) Xeon(R) CPU E5-2697 v2 @ 2.70GHz</a:t>
            </a:r>
          </a:p>
          <a:p>
            <a:r>
              <a:rPr lang="en-GB" sz="1400" dirty="0">
                <a:latin typeface="Courier New"/>
                <a:cs typeface="Courier New"/>
              </a:rPr>
              <a:t>Device version: OpenCL 1.2 (Build 10002)</a:t>
            </a:r>
          </a:p>
          <a:p>
            <a:r>
              <a:rPr lang="en-GB" sz="1400" dirty="0">
                <a:latin typeface="Courier New"/>
                <a:cs typeface="Courier New"/>
              </a:rPr>
              <a:t>Device vendor: Intel(R) Corporation</a:t>
            </a:r>
          </a:p>
          <a:p>
            <a:r>
              <a:rPr lang="en-GB" sz="1400" dirty="0">
                <a:latin typeface="Courier New"/>
                <a:cs typeface="Courier New"/>
              </a:rPr>
              <a:t>Device profile: FULL_PROFILE</a:t>
            </a:r>
          </a:p>
          <a:p>
            <a:r>
              <a:rPr lang="en-GB" sz="1400" dirty="0">
                <a:latin typeface="Courier New"/>
                <a:cs typeface="Courier New"/>
              </a:rPr>
              <a:t>Compilation started</a:t>
            </a:r>
          </a:p>
          <a:p>
            <a:r>
              <a:rPr lang="en-GB" sz="1400" dirty="0">
                <a:latin typeface="Courier New"/>
                <a:cs typeface="Courier New"/>
              </a:rPr>
              <a:t>Compilation done</a:t>
            </a:r>
          </a:p>
          <a:p>
            <a:r>
              <a:rPr lang="en-GB" sz="1400" dirty="0">
                <a:latin typeface="Courier New"/>
                <a:cs typeface="Courier New"/>
              </a:rPr>
              <a:t>Linking started</a:t>
            </a:r>
          </a:p>
          <a:p>
            <a:r>
              <a:rPr lang="en-GB" sz="1400" dirty="0">
                <a:latin typeface="Courier New"/>
                <a:cs typeface="Courier New"/>
              </a:rPr>
              <a:t>Linking done</a:t>
            </a:r>
          </a:p>
          <a:p>
            <a:r>
              <a:rPr lang="en-GB" sz="1400" dirty="0">
                <a:latin typeface="Courier New"/>
                <a:cs typeface="Courier New"/>
              </a:rPr>
              <a:t>Device build started</a:t>
            </a:r>
          </a:p>
          <a:p>
            <a:r>
              <a:rPr lang="en-GB" sz="1400" dirty="0">
                <a:latin typeface="Courier New"/>
                <a:cs typeface="Courier New"/>
              </a:rPr>
              <a:t>Device build done</a:t>
            </a:r>
          </a:p>
          <a:p>
            <a:r>
              <a:rPr lang="en-GB" sz="1400" b="1" dirty="0">
                <a:solidFill>
                  <a:srgbClr val="008000"/>
                </a:solidFill>
                <a:latin typeface="Courier New"/>
                <a:cs typeface="Courier New"/>
              </a:rPr>
              <a:t>Kernel &lt;</a:t>
            </a:r>
            <a:r>
              <a:rPr lang="en-GB" sz="1400" b="1" dirty="0" err="1">
                <a:solidFill>
                  <a:srgbClr val="008000"/>
                </a:solidFill>
                <a:latin typeface="Courier New"/>
                <a:cs typeface="Courier New"/>
              </a:rPr>
              <a:t>mmul</a:t>
            </a:r>
            <a:r>
              <a:rPr lang="en-GB" sz="1400" b="1" dirty="0">
                <a:solidFill>
                  <a:srgbClr val="008000"/>
                </a:solidFill>
                <a:latin typeface="Courier New"/>
                <a:cs typeface="Courier New"/>
              </a:rPr>
              <a:t>&gt; was successfully </a:t>
            </a:r>
            <a:r>
              <a:rPr lang="en-GB" sz="1400" b="1" dirty="0" err="1">
                <a:solidFill>
                  <a:srgbClr val="008000"/>
                </a:solidFill>
                <a:latin typeface="Courier New"/>
                <a:cs typeface="Courier New"/>
              </a:rPr>
              <a:t>vectorized</a:t>
            </a:r>
            <a:r>
              <a:rPr lang="en-GB" sz="1400" b="1" dirty="0">
                <a:solidFill>
                  <a:srgbClr val="008000"/>
                </a:solidFill>
                <a:latin typeface="Courier New"/>
                <a:cs typeface="Courier New"/>
              </a:rPr>
              <a:t> (8)</a:t>
            </a:r>
          </a:p>
          <a:p>
            <a:r>
              <a:rPr lang="en-GB" sz="1400" dirty="0">
                <a:latin typeface="Courier New"/>
                <a:cs typeface="Courier New"/>
              </a:rPr>
              <a:t>Done.</a:t>
            </a:r>
          </a:p>
          <a:p>
            <a:r>
              <a:rPr lang="en-GB" sz="1400" b="1" dirty="0" err="1">
                <a:solidFill>
                  <a:srgbClr val="3366FF"/>
                </a:solidFill>
                <a:latin typeface="Courier New"/>
                <a:cs typeface="Courier New"/>
              </a:rPr>
              <a:t>mmul</a:t>
            </a:r>
            <a:r>
              <a:rPr lang="en-GB" sz="1400" b="1" dirty="0">
                <a:solidFill>
                  <a:srgbClr val="3366FF"/>
                </a:solidFill>
                <a:latin typeface="Courier New"/>
                <a:cs typeface="Courier New"/>
              </a:rPr>
              <a:t> info:</a:t>
            </a:r>
          </a:p>
          <a:p>
            <a:r>
              <a:rPr lang="en-GB" sz="1400" b="1" dirty="0">
                <a:solidFill>
                  <a:srgbClr val="3366FF"/>
                </a:solidFill>
                <a:latin typeface="Courier New"/>
                <a:cs typeface="Courier New"/>
              </a:rPr>
              <a:t>	Maximum work-group size: 4096</a:t>
            </a:r>
          </a:p>
          <a:p>
            <a:r>
              <a:rPr lang="en-GB" sz="1400" b="1" dirty="0">
                <a:solidFill>
                  <a:srgbClr val="3366FF"/>
                </a:solidFill>
                <a:latin typeface="Courier New"/>
                <a:cs typeface="Courier New"/>
              </a:rPr>
              <a:t>	Compiler work-group size: (0, 0, 0)</a:t>
            </a:r>
          </a:p>
          <a:p>
            <a:r>
              <a:rPr lang="en-GB" sz="1400" b="1" dirty="0">
                <a:solidFill>
                  <a:srgbClr val="3366FF"/>
                </a:solidFill>
                <a:latin typeface="Courier New"/>
                <a:cs typeface="Courier New"/>
              </a:rPr>
              <a:t>	Local memory size: 0</a:t>
            </a:r>
          </a:p>
          <a:p>
            <a:r>
              <a:rPr lang="en-GB" sz="1400" b="1" dirty="0">
                <a:solidFill>
                  <a:srgbClr val="3366FF"/>
                </a:solidFill>
                <a:latin typeface="Courier New"/>
                <a:cs typeface="Courier New"/>
              </a:rPr>
              <a:t>	Preferred multiple of work-group size: 128</a:t>
            </a:r>
          </a:p>
          <a:p>
            <a:r>
              <a:rPr lang="en-GB" sz="1400" b="1" dirty="0">
                <a:solidFill>
                  <a:srgbClr val="3366FF"/>
                </a:solidFill>
                <a:latin typeface="Courier New"/>
                <a:cs typeface="Courier New"/>
              </a:rPr>
              <a:t>	Minimum amount of private memory: 128</a:t>
            </a:r>
          </a:p>
        </p:txBody>
      </p:sp>
      <p:sp>
        <p:nvSpPr>
          <p:cNvPr id="5" name="TextBox 4"/>
          <p:cNvSpPr txBox="1"/>
          <p:nvPr/>
        </p:nvSpPr>
        <p:spPr>
          <a:xfrm>
            <a:off x="4687385" y="3391355"/>
            <a:ext cx="2252039" cy="923330"/>
          </a:xfrm>
          <a:prstGeom prst="rect">
            <a:avLst/>
          </a:prstGeom>
          <a:solidFill>
            <a:schemeClr val="accent1">
              <a:alpha val="40000"/>
            </a:schemeClr>
          </a:solidFill>
          <a:ln>
            <a:solidFill>
              <a:schemeClr val="tx1"/>
            </a:solidFill>
          </a:ln>
        </p:spPr>
        <p:txBody>
          <a:bodyPr wrap="square" rtlCol="0">
            <a:spAutoFit/>
          </a:bodyPr>
          <a:lstStyle/>
          <a:p>
            <a:r>
              <a:rPr lang="en-GB" dirty="0"/>
              <a:t>Tells you if the compiler was able to </a:t>
            </a:r>
            <a:r>
              <a:rPr lang="en-GB" dirty="0" err="1"/>
              <a:t>vectorize</a:t>
            </a:r>
            <a:r>
              <a:rPr lang="en-GB" dirty="0"/>
              <a:t> your kernels</a:t>
            </a:r>
          </a:p>
        </p:txBody>
      </p:sp>
      <p:sp>
        <p:nvSpPr>
          <p:cNvPr id="6" name="TextBox 5"/>
          <p:cNvSpPr txBox="1"/>
          <p:nvPr/>
        </p:nvSpPr>
        <p:spPr>
          <a:xfrm>
            <a:off x="6010867" y="5117606"/>
            <a:ext cx="2675933" cy="1200329"/>
          </a:xfrm>
          <a:prstGeom prst="rect">
            <a:avLst/>
          </a:prstGeom>
          <a:solidFill>
            <a:schemeClr val="accent1">
              <a:alpha val="40000"/>
            </a:schemeClr>
          </a:solidFill>
          <a:ln>
            <a:solidFill>
              <a:schemeClr val="tx1"/>
            </a:solidFill>
          </a:ln>
        </p:spPr>
        <p:txBody>
          <a:bodyPr wrap="square" rtlCol="0">
            <a:spAutoFit/>
          </a:bodyPr>
          <a:lstStyle/>
          <a:p>
            <a:r>
              <a:rPr lang="en-GB" dirty="0"/>
              <a:t>Gives additional information about the resources that your compiled kernel requires</a:t>
            </a:r>
          </a:p>
        </p:txBody>
      </p:sp>
      <p:cxnSp>
        <p:nvCxnSpPr>
          <p:cNvPr id="8" name="Straight Arrow Connector 7"/>
          <p:cNvCxnSpPr>
            <a:stCxn id="5" idx="1"/>
          </p:cNvCxnSpPr>
          <p:nvPr/>
        </p:nvCxnSpPr>
        <p:spPr>
          <a:xfrm flipH="1">
            <a:off x="3024541" y="3853020"/>
            <a:ext cx="1662844" cy="96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p:cNvCxnSpPr>
          <p:nvPr/>
        </p:nvCxnSpPr>
        <p:spPr>
          <a:xfrm flipH="1">
            <a:off x="4386239" y="5717771"/>
            <a:ext cx="1624628" cy="2119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332D13AD-85AE-C345-A3AA-08D9772B38A3}"/>
              </a:ext>
            </a:extLst>
          </p:cNvPr>
          <p:cNvSpPr>
            <a:spLocks noGrp="1"/>
          </p:cNvSpPr>
          <p:nvPr>
            <p:ph type="sldNum" sz="quarter" idx="12"/>
          </p:nvPr>
        </p:nvSpPr>
        <p:spPr/>
        <p:txBody>
          <a:bodyPr/>
          <a:lstStyle/>
          <a:p>
            <a:fld id="{ED6D2009-AE8B-8448-879D-7D152E33A872}" type="slidenum">
              <a:rPr lang="en-GB" smtClean="0"/>
              <a:t>27</a:t>
            </a:fld>
            <a:endParaRPr lang="en-GB"/>
          </a:p>
        </p:txBody>
      </p:sp>
    </p:spTree>
    <p:extLst>
      <p:ext uri="{BB962C8B-B14F-4D97-AF65-F5344CB8AC3E}">
        <p14:creationId xmlns:p14="http://schemas.microsoft.com/office/powerpoint/2010/main" val="288233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sp>
        <p:nvSpPr>
          <p:cNvPr id="3" name="Content Placeholder 2">
            <a:extLst>
              <a:ext uri="{FF2B5EF4-FFF2-40B4-BE49-F238E27FC236}">
                <a16:creationId xmlns:a16="http://schemas.microsoft.com/office/drawing/2014/main" id="{7F28529C-8C8B-9849-8575-C7C087679477}"/>
              </a:ext>
            </a:extLst>
          </p:cNvPr>
          <p:cNvSpPr>
            <a:spLocks noGrp="1"/>
          </p:cNvSpPr>
          <p:nvPr>
            <p:ph idx="1"/>
          </p:nvPr>
        </p:nvSpPr>
        <p:spPr/>
        <p:txBody>
          <a:bodyPr>
            <a:normAutofit fontScale="92500"/>
          </a:bodyPr>
          <a:lstStyle/>
          <a:p>
            <a:r>
              <a:rPr lang="en-US" dirty="0"/>
              <a:t>Released at IWOCL’18.</a:t>
            </a:r>
          </a:p>
          <a:p>
            <a:r>
              <a:rPr lang="en-US" dirty="0"/>
              <a:t>Available on GitHub: </a:t>
            </a:r>
            <a:r>
              <a:rPr lang="en-US" dirty="0">
                <a:hlinkClick r:id="rId2"/>
              </a:rPr>
              <a:t>https://github.com/intel/opencl-intercept-layer</a:t>
            </a:r>
            <a:endParaRPr lang="en-US" dirty="0"/>
          </a:p>
          <a:p>
            <a:r>
              <a:rPr lang="en-US" dirty="0"/>
              <a:t>Intercepts and logs API calls.</a:t>
            </a:r>
          </a:p>
          <a:p>
            <a:r>
              <a:rPr lang="en-US" dirty="0"/>
              <a:t>Displays summary statistics of time in each API.</a:t>
            </a:r>
          </a:p>
          <a:p>
            <a:r>
              <a:rPr lang="en-US" dirty="0"/>
              <a:t>Can inject kernel source and retrieve kernel binaries.</a:t>
            </a:r>
          </a:p>
          <a:p>
            <a:r>
              <a:rPr lang="en-US" dirty="0"/>
              <a:t>Plugins for </a:t>
            </a:r>
            <a:r>
              <a:rPr lang="en-US" dirty="0" err="1"/>
              <a:t>vTune</a:t>
            </a:r>
            <a:r>
              <a:rPr lang="en-US" dirty="0"/>
              <a:t> and Chrome for timeline views.</a:t>
            </a:r>
          </a:p>
          <a:p>
            <a:endParaRPr lang="en-US" dirty="0"/>
          </a:p>
        </p:txBody>
      </p:sp>
      <p:sp>
        <p:nvSpPr>
          <p:cNvPr id="4" name="Slide Number Placeholder 3">
            <a:extLst>
              <a:ext uri="{FF2B5EF4-FFF2-40B4-BE49-F238E27FC236}">
                <a16:creationId xmlns:a16="http://schemas.microsoft.com/office/drawing/2014/main" id="{65BE8FF2-16BB-CB43-837F-0EF4DC9A7362}"/>
              </a:ext>
            </a:extLst>
          </p:cNvPr>
          <p:cNvSpPr>
            <a:spLocks noGrp="1"/>
          </p:cNvSpPr>
          <p:nvPr>
            <p:ph type="sldNum" sz="quarter" idx="12"/>
          </p:nvPr>
        </p:nvSpPr>
        <p:spPr/>
        <p:txBody>
          <a:bodyPr/>
          <a:lstStyle/>
          <a:p>
            <a:fld id="{ED6D2009-AE8B-8448-879D-7D152E33A872}" type="slidenum">
              <a:rPr lang="en-GB" smtClean="0"/>
              <a:t>28</a:t>
            </a:fld>
            <a:endParaRPr lang="en-GB"/>
          </a:p>
        </p:txBody>
      </p:sp>
    </p:spTree>
    <p:extLst>
      <p:ext uri="{BB962C8B-B14F-4D97-AF65-F5344CB8AC3E}">
        <p14:creationId xmlns:p14="http://schemas.microsoft.com/office/powerpoint/2010/main" val="232823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pic>
        <p:nvPicPr>
          <p:cNvPr id="6" name="Picture 5">
            <a:extLst>
              <a:ext uri="{FF2B5EF4-FFF2-40B4-BE49-F238E27FC236}">
                <a16:creationId xmlns:a16="http://schemas.microsoft.com/office/drawing/2014/main" id="{4DA86F10-73F6-AB4F-8CCD-45F78EAF6433}"/>
              </a:ext>
            </a:extLst>
          </p:cNvPr>
          <p:cNvPicPr>
            <a:picLocks noChangeAspect="1"/>
          </p:cNvPicPr>
          <p:nvPr/>
        </p:nvPicPr>
        <p:blipFill>
          <a:blip r:embed="rId2"/>
          <a:stretch>
            <a:fillRect/>
          </a:stretch>
        </p:blipFill>
        <p:spPr>
          <a:xfrm>
            <a:off x="339089" y="1541018"/>
            <a:ext cx="8535117" cy="4274566"/>
          </a:xfrm>
          <a:prstGeom prst="rect">
            <a:avLst/>
          </a:prstGeom>
        </p:spPr>
      </p:pic>
      <p:sp>
        <p:nvSpPr>
          <p:cNvPr id="3" name="Slide Number Placeholder 2">
            <a:extLst>
              <a:ext uri="{FF2B5EF4-FFF2-40B4-BE49-F238E27FC236}">
                <a16:creationId xmlns:a16="http://schemas.microsoft.com/office/drawing/2014/main" id="{74E348B7-11E1-2646-A866-D209725BAF59}"/>
              </a:ext>
            </a:extLst>
          </p:cNvPr>
          <p:cNvSpPr>
            <a:spLocks noGrp="1"/>
          </p:cNvSpPr>
          <p:nvPr>
            <p:ph type="sldNum" sz="quarter" idx="12"/>
          </p:nvPr>
        </p:nvSpPr>
        <p:spPr/>
        <p:txBody>
          <a:bodyPr/>
          <a:lstStyle/>
          <a:p>
            <a:fld id="{ED6D2009-AE8B-8448-879D-7D152E33A872}" type="slidenum">
              <a:rPr lang="en-GB" smtClean="0"/>
              <a:t>29</a:t>
            </a:fld>
            <a:endParaRPr lang="en-GB"/>
          </a:p>
        </p:txBody>
      </p:sp>
    </p:spTree>
    <p:extLst>
      <p:ext uri="{BB962C8B-B14F-4D97-AF65-F5344CB8AC3E}">
        <p14:creationId xmlns:p14="http://schemas.microsoft.com/office/powerpoint/2010/main" val="38242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496944" cy="4853135"/>
          </a:xfrm>
        </p:spPr>
        <p:txBody>
          <a:bodyPr>
            <a:normAutofit fontScale="55000" lnSpcReduction="20000"/>
          </a:bodyPr>
          <a:lstStyle/>
          <a:p>
            <a:r>
              <a:rPr lang="en-GB" dirty="0"/>
              <a:t>Every </a:t>
            </a:r>
            <a:r>
              <a:rPr lang="en-GB" dirty="0" err="1"/>
              <a:t>enqueued</a:t>
            </a:r>
            <a:r>
              <a:rPr lang="en-GB" dirty="0"/>
              <a:t> command returns an event object, which can be used to gather basic profiling information</a:t>
            </a:r>
          </a:p>
          <a:p>
            <a:r>
              <a:rPr lang="en-GB" dirty="0"/>
              <a:t>Need to enable profiling in the command queue:</a:t>
            </a:r>
          </a:p>
          <a:p>
            <a:pPr marL="457200" lvl="1" indent="0">
              <a:buNone/>
            </a:pPr>
            <a:r>
              <a:rPr lang="en-GB" b="1" dirty="0">
                <a:solidFill>
                  <a:srgbClr val="3366FF"/>
                </a:solidFill>
                <a:latin typeface="Courier New"/>
                <a:cs typeface="Courier New"/>
              </a:rPr>
              <a:t>cl::</a:t>
            </a:r>
            <a:r>
              <a:rPr lang="en-GB" b="1" dirty="0" err="1">
                <a:solidFill>
                  <a:srgbClr val="3366FF"/>
                </a:solidFill>
                <a:latin typeface="Courier New"/>
                <a:cs typeface="Courier New"/>
              </a:rPr>
              <a:t>CommandQueue</a:t>
            </a:r>
            <a:r>
              <a:rPr lang="en-GB" b="1" dirty="0">
                <a:latin typeface="Courier New"/>
                <a:cs typeface="Courier New"/>
              </a:rPr>
              <a:t>(context, CL_QUEUE_PROFILING_ENABLE);</a:t>
            </a:r>
          </a:p>
          <a:p>
            <a:r>
              <a:rPr lang="en-GB" dirty="0"/>
              <a:t>Capture the event from the command</a:t>
            </a:r>
          </a:p>
          <a:p>
            <a:pPr marL="457200" lvl="1" indent="0">
              <a:buNone/>
            </a:pPr>
            <a:r>
              <a:rPr lang="en-GB" b="1" dirty="0">
                <a:latin typeface="Courier New" panose="02070309020205020404" pitchFamily="49" charset="0"/>
                <a:cs typeface="Courier New" panose="02070309020205020404" pitchFamily="49" charset="0"/>
              </a:rPr>
              <a:t>cl::Event event = </a:t>
            </a:r>
            <a:r>
              <a:rPr lang="en-GB" b="1" dirty="0">
                <a:solidFill>
                  <a:srgbClr val="3366FF"/>
                </a:solidFill>
                <a:latin typeface="Courier New" panose="02070309020205020404" pitchFamily="49" charset="0"/>
                <a:cs typeface="Courier New" panose="02070309020205020404" pitchFamily="49" charset="0"/>
              </a:rPr>
              <a:t>kernel</a:t>
            </a:r>
            <a:r>
              <a:rPr lang="en-GB" b="1" dirty="0">
                <a:latin typeface="Courier New" panose="02070309020205020404" pitchFamily="49" charset="0"/>
                <a:cs typeface="Courier New" panose="02070309020205020404" pitchFamily="49" charset="0"/>
              </a:rPr>
              <a:t>(</a:t>
            </a:r>
            <a:r>
              <a:rPr lang="en-GB" b="1" dirty="0">
                <a:solidFill>
                  <a:srgbClr val="3366FF"/>
                </a:solidFill>
                <a:latin typeface="Courier New" panose="02070309020205020404" pitchFamily="49" charset="0"/>
                <a:cs typeface="Courier New" panose="02070309020205020404" pitchFamily="49" charset="0"/>
              </a:rPr>
              <a:t>cl::</a:t>
            </a:r>
            <a:r>
              <a:rPr lang="en-GB" b="1" dirty="0" err="1">
                <a:solidFill>
                  <a:srgbClr val="3366FF"/>
                </a:solidFill>
                <a:latin typeface="Courier New" panose="02070309020205020404" pitchFamily="49" charset="0"/>
                <a:cs typeface="Courier New" panose="02070309020205020404" pitchFamily="49" charset="0"/>
              </a:rPr>
              <a:t>EnqueueArgs</a:t>
            </a:r>
            <a:r>
              <a:rPr lang="en-GB" b="1" dirty="0">
                <a:latin typeface="Courier New" panose="02070309020205020404" pitchFamily="49" charset="0"/>
                <a:cs typeface="Courier New" panose="02070309020205020404" pitchFamily="49" charset="0"/>
              </a:rPr>
              <a:t>(queue, global), …);</a:t>
            </a:r>
          </a:p>
          <a:p>
            <a:pPr marL="457200" lvl="1" indent="0">
              <a:buNone/>
            </a:pPr>
            <a:r>
              <a:rPr lang="en-GB" dirty="0">
                <a:latin typeface="Trebuchet MS"/>
                <a:cs typeface="Trebuchet MS"/>
              </a:rPr>
              <a:t>or</a:t>
            </a:r>
          </a:p>
          <a:p>
            <a:pPr marL="457200" lvl="1" indent="0">
              <a:buNone/>
            </a:pPr>
            <a:r>
              <a:rPr lang="en-GB" b="1" dirty="0" err="1">
                <a:latin typeface="Courier New"/>
                <a:cs typeface="Courier New"/>
              </a:rPr>
              <a:t>queue.</a:t>
            </a:r>
            <a:r>
              <a:rPr lang="en-GB" b="1" dirty="0" err="1">
                <a:solidFill>
                  <a:srgbClr val="3366FF"/>
                </a:solidFill>
                <a:latin typeface="Courier New"/>
                <a:cs typeface="Courier New"/>
              </a:rPr>
              <a:t>enqueueReadBuffer</a:t>
            </a:r>
            <a:r>
              <a:rPr lang="en-GB" b="1" dirty="0">
                <a:latin typeface="Courier New"/>
                <a:cs typeface="Courier New"/>
              </a:rPr>
              <a:t>(</a:t>
            </a:r>
            <a:r>
              <a:rPr lang="en-GB" b="1" dirty="0" err="1">
                <a:latin typeface="Courier New"/>
                <a:cs typeface="Courier New"/>
              </a:rPr>
              <a:t>d_data</a:t>
            </a:r>
            <a:r>
              <a:rPr lang="en-GB" b="1" dirty="0">
                <a:latin typeface="Courier New"/>
                <a:cs typeface="Courier New"/>
              </a:rPr>
              <a:t>, CL_FALSE,</a:t>
            </a:r>
          </a:p>
          <a:p>
            <a:pPr marL="457200" lvl="1" indent="0">
              <a:buNone/>
            </a:pPr>
            <a:r>
              <a:rPr lang="en-GB" b="1" dirty="0">
                <a:latin typeface="Courier New"/>
                <a:cs typeface="Courier New"/>
              </a:rPr>
              <a:t>                        </a:t>
            </a:r>
            <a:r>
              <a:rPr lang="en-GB" b="1" dirty="0">
                <a:solidFill>
                  <a:srgbClr val="FF00FF"/>
                </a:solidFill>
                <a:latin typeface="Courier New"/>
                <a:cs typeface="Courier New"/>
              </a:rPr>
              <a:t>0</a:t>
            </a:r>
            <a:r>
              <a:rPr lang="en-GB" b="1" dirty="0">
                <a:latin typeface="Courier New"/>
                <a:cs typeface="Courier New"/>
              </a:rPr>
              <a:t>, </a:t>
            </a:r>
            <a:r>
              <a:rPr lang="en-GB" b="1" dirty="0" err="1">
                <a:latin typeface="Courier New"/>
                <a:cs typeface="Courier New"/>
              </a:rPr>
              <a:t>sz</a:t>
            </a:r>
            <a:r>
              <a:rPr lang="en-GB" b="1" dirty="0">
                <a:latin typeface="Courier New"/>
                <a:cs typeface="Courier New"/>
              </a:rPr>
              <a:t>, </a:t>
            </a:r>
            <a:r>
              <a:rPr lang="en-GB" b="1" dirty="0" err="1">
                <a:latin typeface="Courier New"/>
                <a:cs typeface="Courier New"/>
              </a:rPr>
              <a:t>h_data</a:t>
            </a:r>
            <a:r>
              <a:rPr lang="en-GB" b="1" dirty="0">
                <a:latin typeface="Courier New"/>
                <a:cs typeface="Courier New"/>
              </a:rPr>
              <a:t>, </a:t>
            </a:r>
            <a:r>
              <a:rPr lang="en-GB" b="1" dirty="0">
                <a:solidFill>
                  <a:srgbClr val="FF00FF"/>
                </a:solidFill>
                <a:latin typeface="Courier New"/>
                <a:cs typeface="Courier New"/>
              </a:rPr>
              <a:t>NULL</a:t>
            </a:r>
            <a:r>
              <a:rPr lang="en-GB" b="1" dirty="0">
                <a:latin typeface="Courier New"/>
                <a:cs typeface="Courier New"/>
              </a:rPr>
              <a:t>, &amp;event);</a:t>
            </a:r>
          </a:p>
          <a:p>
            <a:r>
              <a:rPr lang="en-GB" dirty="0"/>
              <a:t>Query the start and end times from the event</a:t>
            </a:r>
          </a:p>
          <a:p>
            <a:pPr marL="457200" lvl="1" indent="0">
              <a:buNone/>
            </a:pPr>
            <a:r>
              <a:rPr lang="en-GB"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wait</a:t>
            </a:r>
            <a:r>
              <a:rPr lang="en-GB" b="1" dirty="0">
                <a:latin typeface="Courier New" panose="02070309020205020404" pitchFamily="49" charset="0"/>
                <a:cs typeface="Courier New" panose="02070309020205020404" pitchFamily="49" charset="0"/>
              </a:rPr>
              <a:t>(); </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b="1" i="1" dirty="0" err="1">
                <a:solidFill>
                  <a:srgbClr val="3366FF"/>
                </a:solidFill>
                <a:latin typeface="Courier New" panose="02070309020205020404" pitchFamily="49" charset="0"/>
                <a:cs typeface="Courier New" panose="02070309020205020404" pitchFamily="49" charset="0"/>
              </a:rPr>
              <a:t>cl_ulong</a:t>
            </a:r>
            <a:r>
              <a:rPr lang="en-GB" b="1" dirty="0">
                <a:latin typeface="Courier New" panose="02070309020205020404" pitchFamily="49" charset="0"/>
                <a:cs typeface="Courier New" panose="02070309020205020404" pitchFamily="49" charset="0"/>
              </a:rPr>
              <a:t> start, end;</a:t>
            </a:r>
          </a:p>
          <a:p>
            <a:pPr marL="457200" lvl="1" indent="0">
              <a:buNone/>
            </a:pPr>
            <a:r>
              <a:rPr lang="en-GB" b="1" dirty="0">
                <a:latin typeface="Courier New" panose="02070309020205020404" pitchFamily="49" charset="0"/>
                <a:cs typeface="Courier New" panose="02070309020205020404" pitchFamily="49" charset="0"/>
              </a:rPr>
              <a:t>start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&lt;CL_PROFILING_COMMAND_START&gt;();</a:t>
            </a:r>
          </a:p>
          <a:p>
            <a:pPr marL="457200" lvl="1" indent="0">
              <a:buNone/>
            </a:pPr>
            <a:r>
              <a:rPr lang="en-GB" b="1" dirty="0">
                <a:latin typeface="Courier New" panose="02070309020205020404" pitchFamily="49" charset="0"/>
                <a:cs typeface="Courier New" panose="02070309020205020404" pitchFamily="49" charset="0"/>
              </a:rPr>
              <a:t>end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&lt;CL_PROFILING_COMMAND_END&gt;();</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b="1" i="1" dirty="0">
                <a:solidFill>
                  <a:srgbClr val="3366FF"/>
                </a:solidFill>
                <a:latin typeface="Courier New" panose="02070309020205020404" pitchFamily="49" charset="0"/>
                <a:cs typeface="Courier New" panose="02070309020205020404" pitchFamily="49" charset="0"/>
              </a:rPr>
              <a:t>double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time_taken</a:t>
            </a:r>
            <a:r>
              <a:rPr lang="en-GB" b="1" dirty="0">
                <a:latin typeface="Courier New" panose="02070309020205020404" pitchFamily="49" charset="0"/>
                <a:cs typeface="Courier New" panose="02070309020205020404" pitchFamily="49" charset="0"/>
              </a:rPr>
              <a:t> = (end-start)*</a:t>
            </a:r>
            <a:r>
              <a:rPr lang="en-GB" b="1" dirty="0">
                <a:solidFill>
                  <a:srgbClr val="FF00FF"/>
                </a:solidFill>
                <a:latin typeface="Courier New" panose="02070309020205020404" pitchFamily="49" charset="0"/>
                <a:cs typeface="Courier New" panose="02070309020205020404" pitchFamily="49" charset="0"/>
              </a:rPr>
              <a:t>1.0e-6</a:t>
            </a:r>
            <a:r>
              <a:rPr lang="en-GB" b="1" dirty="0">
                <a:solidFill>
                  <a:srgbClr val="3366FF"/>
                </a:solidFill>
                <a:latin typeface="Courier New" panose="02070309020205020404" pitchFamily="49" charset="0"/>
                <a:cs typeface="Courier New" panose="02070309020205020404" pitchFamily="49" charset="0"/>
              </a:rPr>
              <a:t>; </a:t>
            </a:r>
            <a:endParaRPr lang="en-GB" dirty="0"/>
          </a:p>
          <a:p>
            <a:endParaRPr lang="en-GB" dirty="0"/>
          </a:p>
        </p:txBody>
      </p:sp>
      <p:sp>
        <p:nvSpPr>
          <p:cNvPr id="2" name="Slide Number Placeholder 1">
            <a:extLst>
              <a:ext uri="{FF2B5EF4-FFF2-40B4-BE49-F238E27FC236}">
                <a16:creationId xmlns:a16="http://schemas.microsoft.com/office/drawing/2014/main" id="{2778947D-88C4-F641-8B9F-970C6A7DED32}"/>
              </a:ext>
            </a:extLst>
          </p:cNvPr>
          <p:cNvSpPr>
            <a:spLocks noGrp="1"/>
          </p:cNvSpPr>
          <p:nvPr>
            <p:ph type="sldNum" sz="quarter" idx="12"/>
          </p:nvPr>
        </p:nvSpPr>
        <p:spPr/>
        <p:txBody>
          <a:bodyPr/>
          <a:lstStyle/>
          <a:p>
            <a:fld id="{ED6D2009-AE8B-8448-879D-7D152E33A872}" type="slidenum">
              <a:rPr lang="en-GB" smtClean="0"/>
              <a:t>3</a:t>
            </a:fld>
            <a:endParaRPr lang="en-GB"/>
          </a:p>
        </p:txBody>
      </p:sp>
    </p:spTree>
    <p:extLst>
      <p:ext uri="{BB962C8B-B14F-4D97-AF65-F5344CB8AC3E}">
        <p14:creationId xmlns:p14="http://schemas.microsoft.com/office/powerpoint/2010/main" val="109297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C3025812-A080-274D-B2EC-F88DD3C375B1}"/>
              </a:ext>
            </a:extLst>
          </p:cNvPr>
          <p:cNvSpPr>
            <a:spLocks noGrp="1"/>
          </p:cNvSpPr>
          <p:nvPr>
            <p:ph type="sldNum" sz="quarter" idx="12"/>
          </p:nvPr>
        </p:nvSpPr>
        <p:spPr/>
        <p:txBody>
          <a:bodyPr/>
          <a:lstStyle/>
          <a:p>
            <a:fld id="{ED6D2009-AE8B-8448-879D-7D152E33A872}" type="slidenum">
              <a:rPr lang="en-GB" smtClean="0"/>
              <a:t>30</a:t>
            </a:fld>
            <a:endParaRPr lang="en-GB"/>
          </a:p>
        </p:txBody>
      </p:sp>
    </p:spTree>
    <p:extLst>
      <p:ext uri="{BB962C8B-B14F-4D97-AF65-F5344CB8AC3E}">
        <p14:creationId xmlns:p14="http://schemas.microsoft.com/office/powerpoint/2010/main" val="183008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Tools</a:t>
            </a:r>
          </a:p>
        </p:txBody>
      </p:sp>
      <p:sp>
        <p:nvSpPr>
          <p:cNvPr id="3" name="Content Placeholder 2"/>
          <p:cNvSpPr>
            <a:spLocks noGrp="1"/>
          </p:cNvSpPr>
          <p:nvPr>
            <p:ph idx="1"/>
          </p:nvPr>
        </p:nvSpPr>
        <p:spPr/>
        <p:txBody>
          <a:bodyPr/>
          <a:lstStyle/>
          <a:p>
            <a:r>
              <a:rPr lang="en-US" b="1" dirty="0" err="1">
                <a:solidFill>
                  <a:srgbClr val="3366FF"/>
                </a:solidFill>
                <a:latin typeface="Courier New"/>
                <a:cs typeface="Courier New"/>
              </a:rPr>
              <a:t>printf</a:t>
            </a:r>
            <a:r>
              <a:rPr lang="en-US" b="1" dirty="0">
                <a:solidFill>
                  <a:srgbClr val="3366FF"/>
                </a:solidFill>
                <a:latin typeface="Courier New"/>
                <a:cs typeface="Courier New"/>
              </a:rPr>
              <a:t> </a:t>
            </a:r>
            <a:r>
              <a:rPr lang="en-US" dirty="0">
                <a:cs typeface="Calibri"/>
              </a:rPr>
              <a:t>( from OpenCL 1.2 onwards )</a:t>
            </a:r>
            <a:endParaRPr lang="en-US" b="1" dirty="0">
              <a:solidFill>
                <a:srgbClr val="3366FF"/>
              </a:solidFill>
              <a:cs typeface="Calibri"/>
            </a:endParaRPr>
          </a:p>
          <a:p>
            <a:r>
              <a:rPr lang="en-US" dirty="0"/>
              <a:t>GDB (CPU platforms)</a:t>
            </a:r>
          </a:p>
          <a:p>
            <a:r>
              <a:rPr lang="en-US" dirty="0"/>
              <a:t>Intel SDK (Visual Studio plugin)</a:t>
            </a:r>
          </a:p>
          <a:p>
            <a:r>
              <a:rPr lang="en-US" dirty="0"/>
              <a:t>AMD </a:t>
            </a:r>
            <a:r>
              <a:rPr lang="en-US" dirty="0" err="1"/>
              <a:t>CodeXL</a:t>
            </a:r>
            <a:endParaRPr lang="en-US" dirty="0"/>
          </a:p>
          <a:p>
            <a:r>
              <a:rPr lang="en-US" dirty="0" err="1"/>
              <a:t>GPUVerify</a:t>
            </a:r>
            <a:endParaRPr lang="en-US" dirty="0"/>
          </a:p>
          <a:p>
            <a:r>
              <a:rPr lang="en-US" dirty="0" err="1"/>
              <a:t>Oclgrind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FFAF10-E8BE-7148-A234-9942BE04DAC1}"/>
              </a:ext>
            </a:extLst>
          </p:cNvPr>
          <p:cNvSpPr>
            <a:spLocks noGrp="1"/>
          </p:cNvSpPr>
          <p:nvPr>
            <p:ph type="sldNum" sz="quarter" idx="12"/>
          </p:nvPr>
        </p:nvSpPr>
        <p:spPr/>
        <p:txBody>
          <a:bodyPr/>
          <a:lstStyle/>
          <a:p>
            <a:fld id="{ED6D2009-AE8B-8448-879D-7D152E33A872}" type="slidenum">
              <a:rPr lang="en-GB" smtClean="0"/>
              <a:t>31</a:t>
            </a:fld>
            <a:endParaRPr lang="en-GB"/>
          </a:p>
        </p:txBody>
      </p:sp>
    </p:spTree>
    <p:extLst>
      <p:ext uri="{BB962C8B-B14F-4D97-AF65-F5344CB8AC3E}">
        <p14:creationId xmlns:p14="http://schemas.microsoft.com/office/powerpoint/2010/main" val="160515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
        <p:nvSpPr>
          <p:cNvPr id="4" name="Slide Number Placeholder 3">
            <a:extLst>
              <a:ext uri="{FF2B5EF4-FFF2-40B4-BE49-F238E27FC236}">
                <a16:creationId xmlns:a16="http://schemas.microsoft.com/office/drawing/2014/main" id="{083C7463-DE49-4545-8978-D5D901E2F2CF}"/>
              </a:ext>
            </a:extLst>
          </p:cNvPr>
          <p:cNvSpPr>
            <a:spLocks noGrp="1"/>
          </p:cNvSpPr>
          <p:nvPr>
            <p:ph type="sldNum" sz="quarter" idx="12"/>
          </p:nvPr>
        </p:nvSpPr>
        <p:spPr/>
        <p:txBody>
          <a:bodyPr/>
          <a:lstStyle/>
          <a:p>
            <a:fld id="{ED6D2009-AE8B-8448-879D-7D152E33A872}" type="slidenum">
              <a:rPr lang="en-GB" smtClean="0"/>
              <a:t>32</a:t>
            </a:fld>
            <a:endParaRPr lang="en-GB"/>
          </a:p>
        </p:txBody>
      </p:sp>
    </p:spTree>
    <p:extLst>
      <p:ext uri="{BB962C8B-B14F-4D97-AF65-F5344CB8AC3E}">
        <p14:creationId xmlns:p14="http://schemas.microsoft.com/office/powerpoint/2010/main" val="272615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printf</a:t>
            </a:r>
            <a:endParaRPr lang="en-GB" dirty="0"/>
          </a:p>
        </p:txBody>
      </p:sp>
      <p:sp>
        <p:nvSpPr>
          <p:cNvPr id="3" name="Content Placeholder 2"/>
          <p:cNvSpPr>
            <a:spLocks noGrp="1"/>
          </p:cNvSpPr>
          <p:nvPr>
            <p:ph idx="1"/>
          </p:nvPr>
        </p:nvSpPr>
        <p:spPr/>
        <p:txBody>
          <a:bodyPr>
            <a:normAutofit fontScale="92500"/>
          </a:bodyPr>
          <a:lstStyle/>
          <a:p>
            <a:r>
              <a:rPr lang="en-GB" dirty="0"/>
              <a:t>OpenCL 1.2* defines </a:t>
            </a:r>
            <a:r>
              <a:rPr lang="en-GB" b="1" dirty="0" err="1">
                <a:solidFill>
                  <a:srgbClr val="3366FF"/>
                </a:solidFill>
                <a:latin typeface="Courier New"/>
                <a:cs typeface="Courier New"/>
              </a:rPr>
              <a:t>printf</a:t>
            </a:r>
            <a:r>
              <a:rPr lang="en-GB" dirty="0"/>
              <a:t> as a built-in function available within kernels</a:t>
            </a:r>
          </a:p>
          <a:p>
            <a:r>
              <a:rPr lang="en-GB" dirty="0"/>
              <a:t>Useful to perform quick sanity checks about intermediate values</a:t>
            </a:r>
          </a:p>
          <a:p>
            <a:r>
              <a:rPr lang="en-GB" dirty="0"/>
              <a:t>Remember that the kernel is potentially being executed by </a:t>
            </a:r>
            <a:r>
              <a:rPr lang="en-GB" i="1" dirty="0"/>
              <a:t>lots </a:t>
            </a:r>
            <a:r>
              <a:rPr lang="en-GB" dirty="0"/>
              <a:t>of work-items</a:t>
            </a:r>
          </a:p>
          <a:p>
            <a:pPr lvl="1"/>
            <a:r>
              <a:rPr lang="en-GB" dirty="0"/>
              <a:t>Output order is undefined</a:t>
            </a:r>
          </a:p>
          <a:p>
            <a:pPr lvl="1"/>
            <a:r>
              <a:rPr lang="en-GB" dirty="0"/>
              <a:t>Guard with </a:t>
            </a:r>
            <a:r>
              <a:rPr lang="en-GB" b="1" dirty="0">
                <a:solidFill>
                  <a:srgbClr val="3366FF"/>
                </a:solidFill>
                <a:latin typeface="Courier New"/>
                <a:cs typeface="Courier New"/>
              </a:rPr>
              <a:t>if(</a:t>
            </a:r>
            <a:r>
              <a:rPr lang="en-GB" b="1" dirty="0" err="1">
                <a:solidFill>
                  <a:srgbClr val="3366FF"/>
                </a:solidFill>
                <a:latin typeface="Courier New"/>
                <a:cs typeface="Courier New"/>
              </a:rPr>
              <a:t>get_global_id</a:t>
            </a:r>
            <a:r>
              <a:rPr lang="en-GB" b="1" dirty="0">
                <a:solidFill>
                  <a:srgbClr val="3366FF"/>
                </a:solidFill>
                <a:latin typeface="Courier New"/>
                <a:cs typeface="Courier New"/>
              </a:rPr>
              <a:t>(0) == …) </a:t>
            </a:r>
            <a:r>
              <a:rPr lang="en-GB" dirty="0">
                <a:latin typeface="Trebuchet MS"/>
                <a:cs typeface="Trebuchet MS"/>
              </a:rPr>
              <a:t>to inspect a specific work-item (adjust for 2D/3D )</a:t>
            </a:r>
            <a:endParaRPr lang="en-GB" b="1" dirty="0">
              <a:solidFill>
                <a:srgbClr val="3366FF"/>
              </a:solidFill>
              <a:latin typeface="Courier New"/>
              <a:cs typeface="Courier New"/>
            </a:endParaRPr>
          </a:p>
        </p:txBody>
      </p:sp>
      <p:sp>
        <p:nvSpPr>
          <p:cNvPr id="4" name="TextBox 3"/>
          <p:cNvSpPr txBox="1"/>
          <p:nvPr/>
        </p:nvSpPr>
        <p:spPr>
          <a:xfrm>
            <a:off x="323528" y="6381328"/>
            <a:ext cx="8514132" cy="369332"/>
          </a:xfrm>
          <a:prstGeom prst="rect">
            <a:avLst/>
          </a:prstGeom>
          <a:noFill/>
        </p:spPr>
        <p:txBody>
          <a:bodyPr wrap="none" rtlCol="0">
            <a:spAutoFit/>
          </a:bodyPr>
          <a:lstStyle/>
          <a:p>
            <a:r>
              <a:rPr lang="en-GB" dirty="0"/>
              <a:t>* </a:t>
            </a:r>
            <a:r>
              <a:rPr lang="en-GB" dirty="0" err="1"/>
              <a:t>printf</a:t>
            </a:r>
            <a:r>
              <a:rPr lang="en-GB" dirty="0"/>
              <a:t> is also available as an extension for some 1.1 or earlier implementations</a:t>
            </a:r>
          </a:p>
        </p:txBody>
      </p:sp>
      <p:sp>
        <p:nvSpPr>
          <p:cNvPr id="5" name="Slide Number Placeholder 4">
            <a:extLst>
              <a:ext uri="{FF2B5EF4-FFF2-40B4-BE49-F238E27FC236}">
                <a16:creationId xmlns:a16="http://schemas.microsoft.com/office/drawing/2014/main" id="{9783BEE8-F52D-E546-9A19-4F71C476305B}"/>
              </a:ext>
            </a:extLst>
          </p:cNvPr>
          <p:cNvSpPr>
            <a:spLocks noGrp="1"/>
          </p:cNvSpPr>
          <p:nvPr>
            <p:ph type="sldNum" sz="quarter" idx="12"/>
          </p:nvPr>
        </p:nvSpPr>
        <p:spPr/>
        <p:txBody>
          <a:bodyPr/>
          <a:lstStyle/>
          <a:p>
            <a:fld id="{ED6D2009-AE8B-8448-879D-7D152E33A872}" type="slidenum">
              <a:rPr lang="en-GB" smtClean="0"/>
              <a:t>33</a:t>
            </a:fld>
            <a:endParaRPr lang="en-GB"/>
          </a:p>
        </p:txBody>
      </p:sp>
    </p:spTree>
    <p:extLst>
      <p:ext uri="{BB962C8B-B14F-4D97-AF65-F5344CB8AC3E}">
        <p14:creationId xmlns:p14="http://schemas.microsoft.com/office/powerpoint/2010/main" val="246711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pPr>
              <a:lnSpc>
                <a:spcPct val="110000"/>
              </a:lnSpc>
            </a:pPr>
            <a:r>
              <a:rPr lang="en-GB" b="1" u="sng" dirty="0">
                <a:solidFill>
                  <a:schemeClr val="accent2"/>
                </a:solidFill>
              </a:rPr>
              <a:t>Check your error messages</a:t>
            </a:r>
            <a:r>
              <a:rPr lang="en-GB" b="1" dirty="0">
                <a:solidFill>
                  <a:schemeClr val="accent2"/>
                </a:solidFill>
              </a:rPr>
              <a:t>!</a:t>
            </a:r>
          </a:p>
          <a:p>
            <a:pPr lvl="1">
              <a:lnSpc>
                <a:spcPct val="110000"/>
              </a:lnSpc>
            </a:pPr>
            <a:r>
              <a:rPr lang="en-GB" dirty="0"/>
              <a:t>If you use the C++ header, you can enable Exceptions, but make sure you print out the errors.</a:t>
            </a:r>
          </a:p>
          <a:p>
            <a:pPr>
              <a:lnSpc>
                <a:spcPct val="110000"/>
              </a:lnSpc>
            </a:pPr>
            <a:r>
              <a:rPr lang="en-GB" dirty="0"/>
              <a:t>Don’t forget, use the </a:t>
            </a:r>
            <a:r>
              <a:rPr lang="en-GB" b="1" dirty="0" err="1">
                <a:solidFill>
                  <a:srgbClr val="00B050"/>
                </a:solidFill>
              </a:rPr>
              <a:t>err_code.h</a:t>
            </a:r>
            <a:r>
              <a:rPr lang="en-GB" b="1" dirty="0">
                <a:solidFill>
                  <a:srgbClr val="00B050"/>
                </a:solidFill>
              </a:rPr>
              <a:t> </a:t>
            </a:r>
            <a:r>
              <a:rPr lang="en-GB" dirty="0"/>
              <a:t>from the tutorial to print out errors as strings (instead of numbers), or check in the </a:t>
            </a:r>
            <a:r>
              <a:rPr lang="en-GB" dirty="0" err="1"/>
              <a:t>cl.h</a:t>
            </a:r>
            <a:r>
              <a:rPr lang="en-GB" dirty="0"/>
              <a:t> file in the include directory of your OpenCL provider for error messages</a:t>
            </a:r>
          </a:p>
        </p:txBody>
      </p:sp>
      <p:sp>
        <p:nvSpPr>
          <p:cNvPr id="4" name="Slide Number Placeholder 3">
            <a:extLst>
              <a:ext uri="{FF2B5EF4-FFF2-40B4-BE49-F238E27FC236}">
                <a16:creationId xmlns:a16="http://schemas.microsoft.com/office/drawing/2014/main" id="{14150593-CF38-9D4B-BBFA-FE7D59C3EF42}"/>
              </a:ext>
            </a:extLst>
          </p:cNvPr>
          <p:cNvSpPr>
            <a:spLocks noGrp="1"/>
          </p:cNvSpPr>
          <p:nvPr>
            <p:ph type="sldNum" sz="quarter" idx="12"/>
          </p:nvPr>
        </p:nvSpPr>
        <p:spPr/>
        <p:txBody>
          <a:bodyPr/>
          <a:lstStyle/>
          <a:p>
            <a:fld id="{ED6D2009-AE8B-8448-879D-7D152E33A872}" type="slidenum">
              <a:rPr lang="en-GB" smtClean="0"/>
              <a:t>34</a:t>
            </a:fld>
            <a:endParaRPr lang="en-GB"/>
          </a:p>
        </p:txBody>
      </p:sp>
    </p:spTree>
    <p:extLst>
      <p:ext uri="{BB962C8B-B14F-4D97-AF65-F5344CB8AC3E}">
        <p14:creationId xmlns:p14="http://schemas.microsoft.com/office/powerpoint/2010/main" val="211665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with GDB</a:t>
            </a:r>
          </a:p>
        </p:txBody>
      </p:sp>
      <p:sp>
        <p:nvSpPr>
          <p:cNvPr id="3" name="Content Placeholder 2"/>
          <p:cNvSpPr>
            <a:spLocks noGrp="1"/>
          </p:cNvSpPr>
          <p:nvPr>
            <p:ph idx="1"/>
          </p:nvPr>
        </p:nvSpPr>
        <p:spPr/>
        <p:txBody>
          <a:bodyPr/>
          <a:lstStyle/>
          <a:p>
            <a:r>
              <a:rPr lang="en-GB" dirty="0"/>
              <a:t>GDB works with OpenCL running on the CPU with AMD® or Intel® runtimes</a:t>
            </a:r>
          </a:p>
          <a:p>
            <a:r>
              <a:rPr lang="en-GB" dirty="0"/>
              <a:t>Useful for stepping through kernel execution, and catching some illegal memory accesses</a:t>
            </a:r>
          </a:p>
          <a:p>
            <a:r>
              <a:rPr lang="en-GB" dirty="0"/>
              <a:t>Can be a bit fiddly to get working, and requires different setup instructions for each platform</a:t>
            </a:r>
          </a:p>
        </p:txBody>
      </p:sp>
      <p:sp>
        <p:nvSpPr>
          <p:cNvPr id="4" name="Slide Number Placeholder 3">
            <a:extLst>
              <a:ext uri="{FF2B5EF4-FFF2-40B4-BE49-F238E27FC236}">
                <a16:creationId xmlns:a16="http://schemas.microsoft.com/office/drawing/2014/main" id="{3B0B1B15-509F-DE47-BB74-E75F94C6C54D}"/>
              </a:ext>
            </a:extLst>
          </p:cNvPr>
          <p:cNvSpPr>
            <a:spLocks noGrp="1"/>
          </p:cNvSpPr>
          <p:nvPr>
            <p:ph type="sldNum" sz="quarter" idx="12"/>
          </p:nvPr>
        </p:nvSpPr>
        <p:spPr/>
        <p:txBody>
          <a:bodyPr/>
          <a:lstStyle/>
          <a:p>
            <a:fld id="{ED6D2009-AE8B-8448-879D-7D152E33A872}" type="slidenum">
              <a:rPr lang="en-GB" smtClean="0"/>
              <a:t>35</a:t>
            </a:fld>
            <a:endParaRPr lang="en-GB"/>
          </a:p>
        </p:txBody>
      </p:sp>
    </p:spTree>
    <p:extLst>
      <p:ext uri="{BB962C8B-B14F-4D97-AF65-F5344CB8AC3E}">
        <p14:creationId xmlns:p14="http://schemas.microsoft.com/office/powerpoint/2010/main" val="67403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a:xfrm>
            <a:off x="0" y="1340768"/>
            <a:ext cx="9144000" cy="5400600"/>
          </a:xfrm>
        </p:spPr>
        <p:txBody>
          <a:bodyPr>
            <a:normAutofit fontScale="85000" lnSpcReduction="10000"/>
          </a:bodyPr>
          <a:lstStyle/>
          <a:p>
            <a:pPr>
              <a:lnSpc>
                <a:spcPct val="120000"/>
              </a:lnSpc>
            </a:pPr>
            <a:r>
              <a:rPr lang="en-GB" dirty="0"/>
              <a:t>Ensure you select the CPU device from the Intel® platform</a:t>
            </a:r>
          </a:p>
          <a:p>
            <a:pPr>
              <a:lnSpc>
                <a:spcPct val="120000"/>
              </a:lnSpc>
            </a:pPr>
            <a:r>
              <a:rPr lang="en-GB" dirty="0"/>
              <a:t>Enable debugging symbols and add the absolute path to the kernel source code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(…"–g –s /path/to/</a:t>
            </a:r>
            <a:r>
              <a:rPr lang="en-GB" b="1" dirty="0" err="1">
                <a:solidFill>
                  <a:srgbClr val="3366FF"/>
                </a:solidFill>
                <a:latin typeface="Courier New"/>
                <a:cs typeface="Courier New"/>
              </a:rPr>
              <a:t>kernel.cl</a:t>
            </a:r>
            <a:r>
              <a:rPr lang="en-GB" b="1" dirty="0">
                <a:solidFill>
                  <a:srgbClr val="3366FF"/>
                </a:solidFill>
                <a:latin typeface="Courier New"/>
                <a:cs typeface="Courier New"/>
              </a:rPr>
              <a:t>" …);</a:t>
            </a:r>
            <a:endParaRPr lang="en-GB" dirty="0"/>
          </a:p>
          <a:p>
            <a:pPr>
              <a:lnSpc>
                <a:spcPct val="120000"/>
              </a:lnSpc>
            </a:pPr>
            <a:r>
              <a:rPr lang="en-GB" dirty="0"/>
              <a:t>The symbolic name of a kernel function</a:t>
            </a:r>
            <a:br>
              <a:rPr lang="en-GB" dirty="0"/>
            </a:br>
            <a:r>
              <a:rPr lang="en-GB" dirty="0"/>
              <a:t>‘</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just be </a:t>
            </a:r>
            <a:r>
              <a:rPr lang="en-GB" b="1" dirty="0">
                <a:solidFill>
                  <a:srgbClr val="3366FF"/>
                </a:solidFill>
                <a:latin typeface="Courier New"/>
                <a:cs typeface="Courier New"/>
              </a:rPr>
              <a:t>foo</a:t>
            </a:r>
            <a:endParaRPr lang="en-GB" dirty="0"/>
          </a:p>
          <a:p>
            <a:pPr lvl="1">
              <a:lnSpc>
                <a:spcPct val="110000"/>
              </a:lnSpc>
            </a:pPr>
            <a:r>
              <a:rPr lang="en-GB" dirty="0"/>
              <a:t>To set a breakpoint on kernel entry enter at the GDB prompt:</a:t>
            </a:r>
          </a:p>
          <a:p>
            <a:pPr marL="857250" lvl="2" indent="0">
              <a:lnSpc>
                <a:spcPct val="110000"/>
              </a:lnSpc>
              <a:buNone/>
            </a:pPr>
            <a:r>
              <a:rPr lang="en-GB" sz="2600" b="1" dirty="0">
                <a:solidFill>
                  <a:srgbClr val="3366FF"/>
                </a:solidFill>
                <a:latin typeface="Courier New"/>
                <a:cs typeface="Courier New"/>
              </a:rPr>
              <a:t>break foo</a:t>
            </a:r>
            <a:endParaRPr lang="en-GB" sz="2600" dirty="0">
              <a:latin typeface="Courier New"/>
              <a:cs typeface="Courier New"/>
            </a:endParaRPr>
          </a:p>
          <a:p>
            <a:pPr lvl="1">
              <a:lnSpc>
                <a:spcPct val="110000"/>
              </a:lnSpc>
            </a:pPr>
            <a:r>
              <a:rPr lang="en-GB" dirty="0"/>
              <a:t>This can only be done </a:t>
            </a:r>
            <a:r>
              <a:rPr lang="en-GB" i="1" dirty="0"/>
              <a:t>after</a:t>
            </a:r>
            <a:r>
              <a:rPr lang="en-GB" dirty="0"/>
              <a:t> the kernels have been </a:t>
            </a:r>
            <a:r>
              <a:rPr lang="en-GB" b="1" i="1" dirty="0">
                <a:solidFill>
                  <a:srgbClr val="FF0000"/>
                </a:solidFill>
              </a:rPr>
              <a:t>built</a:t>
            </a:r>
          </a:p>
          <a:p>
            <a:pPr>
              <a:lnSpc>
                <a:spcPct val="110000"/>
              </a:lnSpc>
            </a:pPr>
            <a:r>
              <a:rPr lang="en-GB" dirty="0"/>
              <a:t>On Windows, this functionality is provided via a graphical user interface inside Visual Studio</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17D57FD-A72B-AB48-BEE8-668B83D3CCEF}"/>
              </a:ext>
            </a:extLst>
          </p:cNvPr>
          <p:cNvSpPr>
            <a:spLocks noGrp="1"/>
          </p:cNvSpPr>
          <p:nvPr>
            <p:ph type="sldNum" sz="quarter" idx="12"/>
          </p:nvPr>
        </p:nvSpPr>
        <p:spPr/>
        <p:txBody>
          <a:bodyPr/>
          <a:lstStyle/>
          <a:p>
            <a:fld id="{ED6D2009-AE8B-8448-879D-7D152E33A872}" type="slidenum">
              <a:rPr lang="en-GB" smtClean="0"/>
              <a:t>36</a:t>
            </a:fld>
            <a:endParaRPr lang="en-GB"/>
          </a:p>
        </p:txBody>
      </p:sp>
    </p:spTree>
    <p:extLst>
      <p:ext uri="{BB962C8B-B14F-4D97-AF65-F5344CB8AC3E}">
        <p14:creationId xmlns:p14="http://schemas.microsoft.com/office/powerpoint/2010/main" val="2104821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pPr>
              <a:lnSpc>
                <a:spcPct val="120000"/>
              </a:lnSpc>
            </a:pPr>
            <a:r>
              <a:rPr lang="en-GB" dirty="0"/>
              <a:t>Ensure you select the CPU device from the AMD® platform</a:t>
            </a:r>
          </a:p>
          <a:p>
            <a:pPr>
              <a:lnSpc>
                <a:spcPct val="120000"/>
              </a:lnSpc>
            </a:pPr>
            <a:r>
              <a:rPr lang="en-GB" dirty="0"/>
              <a:t>Enable debugging symbols and turn off all optimizations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 "–g –O0" …);</a:t>
            </a:r>
            <a:endParaRPr lang="en-GB" dirty="0"/>
          </a:p>
          <a:p>
            <a:pPr>
              <a:lnSpc>
                <a:spcPct val="120000"/>
              </a:lnSpc>
            </a:pPr>
            <a:r>
              <a:rPr lang="en-GB" dirty="0"/>
              <a:t>The symbolic name of a kernel function ‘</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be </a:t>
            </a:r>
            <a:r>
              <a:rPr lang="en-GB" b="1" dirty="0">
                <a:solidFill>
                  <a:srgbClr val="3366FF"/>
                </a:solidFill>
                <a:latin typeface="Courier New"/>
                <a:cs typeface="Courier New"/>
              </a:rPr>
              <a:t>__</a:t>
            </a:r>
            <a:r>
              <a:rPr lang="en-GB" b="1" dirty="0" err="1">
                <a:solidFill>
                  <a:srgbClr val="3366FF"/>
                </a:solidFill>
                <a:latin typeface="Courier New"/>
                <a:cs typeface="Courier New"/>
              </a:rPr>
              <a:t>OpenCL_foo_kernel</a:t>
            </a:r>
            <a:endParaRPr lang="en-GB" dirty="0"/>
          </a:p>
          <a:p>
            <a:pPr lvl="1">
              <a:lnSpc>
                <a:spcPct val="110000"/>
              </a:lnSpc>
            </a:pPr>
            <a:r>
              <a:rPr lang="en-GB" dirty="0"/>
              <a:t>To set a breakpoint on kernel entry enter at the GDB prompt:</a:t>
            </a:r>
          </a:p>
          <a:p>
            <a:pPr marL="857250" lvl="2" indent="0">
              <a:lnSpc>
                <a:spcPct val="110000"/>
              </a:lnSpc>
              <a:buNone/>
            </a:pPr>
            <a:r>
              <a:rPr lang="en-GB" b="1" dirty="0">
                <a:solidFill>
                  <a:srgbClr val="3366FF"/>
                </a:solidFill>
                <a:latin typeface="Courier New Bold"/>
              </a:rPr>
              <a:t>break __</a:t>
            </a:r>
            <a:r>
              <a:rPr lang="en-GB" b="1" dirty="0" err="1">
                <a:solidFill>
                  <a:srgbClr val="3366FF"/>
                </a:solidFill>
                <a:latin typeface="Courier New Bold"/>
              </a:rPr>
              <a:t>OpenCL_foo_kernel</a:t>
            </a:r>
            <a:endParaRPr lang="en-GB" dirty="0"/>
          </a:p>
          <a:p>
            <a:pPr lvl="1">
              <a:lnSpc>
                <a:spcPct val="110000"/>
              </a:lnSpc>
            </a:pPr>
            <a:r>
              <a:rPr lang="en-GB" dirty="0"/>
              <a:t>This can only be done </a:t>
            </a:r>
            <a:r>
              <a:rPr lang="en-GB" i="1" dirty="0"/>
              <a:t>after</a:t>
            </a:r>
            <a:r>
              <a:rPr lang="en-GB" dirty="0"/>
              <a:t> the kernels have been built 	</a:t>
            </a:r>
            <a:endParaRPr lang="en-GB" b="1" dirty="0">
              <a:solidFill>
                <a:srgbClr val="3366FF"/>
              </a:solidFill>
              <a:latin typeface="Courier New Bold"/>
            </a:endParaRPr>
          </a:p>
          <a:p>
            <a:pPr>
              <a:lnSpc>
                <a:spcPct val="120000"/>
              </a:lnSpc>
            </a:pPr>
            <a:r>
              <a:rPr lang="en-GB" dirty="0"/>
              <a:t>AMD® recommend setting the environment variable </a:t>
            </a:r>
            <a:r>
              <a:rPr lang="en-GB" b="1" dirty="0">
                <a:solidFill>
                  <a:srgbClr val="3366FF"/>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0654C05C-DE25-F14D-99A9-C67BC84B7BA5}"/>
              </a:ext>
            </a:extLst>
          </p:cNvPr>
          <p:cNvSpPr>
            <a:spLocks noGrp="1"/>
          </p:cNvSpPr>
          <p:nvPr>
            <p:ph type="sldNum" sz="quarter" idx="12"/>
          </p:nvPr>
        </p:nvSpPr>
        <p:spPr/>
        <p:txBody>
          <a:bodyPr/>
          <a:lstStyle/>
          <a:p>
            <a:fld id="{ED6D2009-AE8B-8448-879D-7D152E33A872}" type="slidenum">
              <a:rPr lang="en-GB" smtClean="0"/>
              <a:t>37</a:t>
            </a:fld>
            <a:endParaRPr lang="en-GB"/>
          </a:p>
        </p:txBody>
      </p:sp>
    </p:spTree>
    <p:extLst>
      <p:ext uri="{BB962C8B-B14F-4D97-AF65-F5344CB8AC3E}">
        <p14:creationId xmlns:p14="http://schemas.microsoft.com/office/powerpoint/2010/main" val="210209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p:txBody>
          <a:bodyPr>
            <a:normAutofit/>
          </a:bodyPr>
          <a:lstStyle/>
          <a:p>
            <a:r>
              <a:rPr lang="en-GB" dirty="0"/>
              <a:t>Provides the ability to debug OpenCL kernels running on the GPU</a:t>
            </a:r>
          </a:p>
          <a:p>
            <a:pPr lvl="1"/>
            <a:r>
              <a:rPr lang="en-GB" dirty="0"/>
              <a:t>Step through kernel source</a:t>
            </a:r>
          </a:p>
          <a:p>
            <a:pPr lvl="1"/>
            <a:r>
              <a:rPr lang="en-GB" dirty="0"/>
              <a:t>Inspect variables across work-items and work-groups</a:t>
            </a:r>
          </a:p>
          <a:p>
            <a:pPr lvl="1"/>
            <a:r>
              <a:rPr lang="en-GB" dirty="0"/>
              <a:t>Display contents of buffers and images</a:t>
            </a:r>
          </a:p>
          <a:p>
            <a:r>
              <a:rPr lang="en-GB" dirty="0"/>
              <a:t>Allows applications to be debugged on remote machines</a:t>
            </a:r>
          </a:p>
          <a:p>
            <a:endParaRPr lang="en-GB" dirty="0"/>
          </a:p>
          <a:p>
            <a:endParaRPr lang="en-GB" dirty="0"/>
          </a:p>
        </p:txBody>
      </p:sp>
      <p:sp>
        <p:nvSpPr>
          <p:cNvPr id="4" name="Slide Number Placeholder 3">
            <a:extLst>
              <a:ext uri="{FF2B5EF4-FFF2-40B4-BE49-F238E27FC236}">
                <a16:creationId xmlns:a16="http://schemas.microsoft.com/office/drawing/2014/main" id="{5627FA7B-7AC9-824D-853A-B668EE0CEDD1}"/>
              </a:ext>
            </a:extLst>
          </p:cNvPr>
          <p:cNvSpPr>
            <a:spLocks noGrp="1"/>
          </p:cNvSpPr>
          <p:nvPr>
            <p:ph type="sldNum" sz="quarter" idx="12"/>
          </p:nvPr>
        </p:nvSpPr>
        <p:spPr/>
        <p:txBody>
          <a:bodyPr/>
          <a:lstStyle/>
          <a:p>
            <a:fld id="{ED6D2009-AE8B-8448-879D-7D152E33A872}" type="slidenum">
              <a:rPr lang="en-GB" smtClean="0"/>
              <a:t>38</a:t>
            </a:fld>
            <a:endParaRPr lang="en-GB"/>
          </a:p>
        </p:txBody>
      </p:sp>
    </p:spTree>
    <p:extLst>
      <p:ext uri="{BB962C8B-B14F-4D97-AF65-F5344CB8AC3E}">
        <p14:creationId xmlns:p14="http://schemas.microsoft.com/office/powerpoint/2010/main" val="164205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INDE</a:t>
            </a:r>
          </a:p>
        </p:txBody>
      </p:sp>
      <p:sp>
        <p:nvSpPr>
          <p:cNvPr id="3" name="Content Placeholder 2"/>
          <p:cNvSpPr>
            <a:spLocks noGrp="1"/>
          </p:cNvSpPr>
          <p:nvPr>
            <p:ph idx="1"/>
          </p:nvPr>
        </p:nvSpPr>
        <p:spPr/>
        <p:txBody>
          <a:bodyPr/>
          <a:lstStyle/>
          <a:p>
            <a:r>
              <a:rPr lang="en-GB" dirty="0">
                <a:hlinkClick r:id="rId2"/>
              </a:rPr>
              <a:t>Starter Edition is free to download</a:t>
            </a:r>
            <a:endParaRPr lang="en-GB" dirty="0"/>
          </a:p>
          <a:p>
            <a:r>
              <a:rPr lang="en-GB" dirty="0"/>
              <a:t>Contains OpenCL Code Builder (SDK)</a:t>
            </a:r>
          </a:p>
          <a:p>
            <a:r>
              <a:rPr lang="en-GB" dirty="0"/>
              <a:t>Visual Studio plugin for debugging</a:t>
            </a:r>
          </a:p>
          <a:p>
            <a:r>
              <a:rPr lang="en-GB" dirty="0"/>
              <a:t>Offline compiler for analysis</a:t>
            </a:r>
          </a:p>
          <a:p>
            <a:r>
              <a:rPr lang="en-GB" dirty="0">
                <a:hlinkClick r:id="rId3"/>
              </a:rPr>
              <a:t>Usage information</a:t>
            </a:r>
            <a:endParaRPr lang="en-GB" dirty="0"/>
          </a:p>
        </p:txBody>
      </p:sp>
      <p:sp>
        <p:nvSpPr>
          <p:cNvPr id="4" name="Slide Number Placeholder 3">
            <a:extLst>
              <a:ext uri="{FF2B5EF4-FFF2-40B4-BE49-F238E27FC236}">
                <a16:creationId xmlns:a16="http://schemas.microsoft.com/office/drawing/2014/main" id="{EBDB4A1B-912A-5F40-90A3-7C31C725382A}"/>
              </a:ext>
            </a:extLst>
          </p:cNvPr>
          <p:cNvSpPr>
            <a:spLocks noGrp="1"/>
          </p:cNvSpPr>
          <p:nvPr>
            <p:ph type="sldNum" sz="quarter" idx="12"/>
          </p:nvPr>
        </p:nvSpPr>
        <p:spPr/>
        <p:txBody>
          <a:bodyPr/>
          <a:lstStyle/>
          <a:p>
            <a:fld id="{ED6D2009-AE8B-8448-879D-7D152E33A872}" type="slidenum">
              <a:rPr lang="en-GB" smtClean="0"/>
              <a:t>39</a:t>
            </a:fld>
            <a:endParaRPr lang="en-GB"/>
          </a:p>
        </p:txBody>
      </p:sp>
    </p:spTree>
    <p:extLst>
      <p:ext uri="{BB962C8B-B14F-4D97-AF65-F5344CB8AC3E}">
        <p14:creationId xmlns:p14="http://schemas.microsoft.com/office/powerpoint/2010/main" val="127554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4853135"/>
          </a:xfrm>
        </p:spPr>
        <p:txBody>
          <a:bodyPr>
            <a:normAutofit/>
          </a:bodyPr>
          <a:lstStyle/>
          <a:p>
            <a:r>
              <a:rPr lang="en-GB" sz="2000" dirty="0"/>
              <a:t>Every enqueued command returns an </a:t>
            </a:r>
            <a:r>
              <a:rPr lang="en-GB" sz="2000" b="1" u="sng" dirty="0">
                <a:solidFill>
                  <a:srgbClr val="00B050"/>
                </a:solidFill>
              </a:rPr>
              <a:t>event object</a:t>
            </a:r>
            <a:r>
              <a:rPr lang="en-GB" sz="2000" dirty="0"/>
              <a:t>, which can be used to gather basic profiling information</a:t>
            </a:r>
          </a:p>
          <a:p>
            <a:endParaRPr lang="en-GB" sz="2000" dirty="0"/>
          </a:p>
          <a:p>
            <a:r>
              <a:rPr lang="en-GB" sz="2000" b="1" dirty="0"/>
              <a:t>Enable profiling </a:t>
            </a:r>
            <a:r>
              <a:rPr lang="en-GB" sz="2000" dirty="0"/>
              <a:t>in the command queue:</a:t>
            </a:r>
          </a:p>
          <a:p>
            <a:pPr marL="457200" lvl="1" indent="0">
              <a:buNone/>
            </a:pPr>
            <a:r>
              <a:rPr lang="en-GB" sz="1800" b="1" dirty="0" err="1">
                <a:solidFill>
                  <a:schemeClr val="tx2">
                    <a:lumMod val="75000"/>
                  </a:schemeClr>
                </a:solidFill>
                <a:latin typeface="Courier New"/>
                <a:cs typeface="Courier New"/>
              </a:rPr>
              <a:t>clCreateCommandQueue</a:t>
            </a:r>
            <a:r>
              <a:rPr lang="en-GB" sz="1800" b="1" dirty="0">
                <a:latin typeface="Courier New"/>
                <a:cs typeface="Courier New"/>
              </a:rPr>
              <a:t>(context, device, CL_QUEUE_PROFILING_ENABLE, NULL);</a:t>
            </a:r>
          </a:p>
          <a:p>
            <a:pPr marL="457200" lvl="1" indent="0">
              <a:buNone/>
            </a:pPr>
            <a:endParaRPr lang="en-GB" sz="1800" b="1" dirty="0">
              <a:latin typeface="Courier New"/>
              <a:cs typeface="Courier New"/>
            </a:endParaRPr>
          </a:p>
          <a:p>
            <a:r>
              <a:rPr lang="en-GB" sz="2000" b="1" dirty="0"/>
              <a:t>Capture the event </a:t>
            </a:r>
            <a:r>
              <a:rPr lang="en-GB" sz="2000" dirty="0"/>
              <a:t>from the command: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clEnqueueNDRangeKernel</a:t>
            </a:r>
            <a:r>
              <a:rPr lang="en-GB" sz="1800" b="1" dirty="0">
                <a:latin typeface="Courier New" panose="02070309020205020404" pitchFamily="49" charset="0"/>
                <a:cs typeface="Courier New" panose="02070309020205020404" pitchFamily="49" charset="0"/>
              </a:rPr>
              <a:t>(queue, kernel, 1, 0,</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&amp;global, &amp;local, 0, NULL, &amp;event);</a:t>
            </a:r>
            <a:br>
              <a:rPr lang="en-GB" sz="1800" b="1" dirty="0">
                <a:latin typeface="Courier New" panose="02070309020205020404" pitchFamily="49" charset="0"/>
                <a:cs typeface="Courier New" panose="02070309020205020404" pitchFamily="49" charset="0"/>
              </a:rPr>
            </a:br>
            <a:r>
              <a:rPr lang="en-GB" sz="1800" dirty="0">
                <a:latin typeface="Trebuchet MS"/>
                <a:cs typeface="Trebuchet MS"/>
              </a:rPr>
              <a:t>or e.g.</a:t>
            </a:r>
          </a:p>
          <a:p>
            <a:pPr marL="457200" lvl="1" indent="0">
              <a:buNone/>
            </a:pPr>
            <a:r>
              <a:rPr lang="en-GB" sz="1800" b="1" dirty="0" err="1">
                <a:solidFill>
                  <a:schemeClr val="tx2">
                    <a:lumMod val="75000"/>
                  </a:schemeClr>
                </a:solidFill>
                <a:latin typeface="Courier New"/>
                <a:cs typeface="Courier New"/>
              </a:rPr>
              <a:t>clEnqueueReadBuffer</a:t>
            </a:r>
            <a:r>
              <a:rPr lang="en-GB" sz="1800" b="1" dirty="0">
                <a:latin typeface="Courier New"/>
                <a:cs typeface="Courier New"/>
              </a:rPr>
              <a:t>(queue, </a:t>
            </a:r>
            <a:r>
              <a:rPr lang="en-GB" sz="1800" b="1" dirty="0" err="1">
                <a:latin typeface="Courier New"/>
                <a:cs typeface="Courier New"/>
              </a:rPr>
              <a:t>d_data</a:t>
            </a:r>
            <a:r>
              <a:rPr lang="en-GB" sz="1800" b="1" dirty="0">
                <a:latin typeface="Courier New"/>
                <a:cs typeface="Courier New"/>
              </a:rPr>
              <a:t>, CL_FALSE,</a:t>
            </a:r>
          </a:p>
          <a:p>
            <a:pPr marL="457200" lvl="1" indent="0">
              <a:buNone/>
            </a:pPr>
            <a:r>
              <a:rPr lang="en-GB" sz="1800" b="1" dirty="0">
                <a:latin typeface="Courier New"/>
                <a:cs typeface="Courier New"/>
              </a:rPr>
              <a:t>                        </a:t>
            </a:r>
            <a:r>
              <a:rPr lang="en-GB" sz="1800" b="1" dirty="0">
                <a:solidFill>
                  <a:srgbClr val="FF00FF"/>
                </a:solidFill>
                <a:latin typeface="Courier New"/>
                <a:cs typeface="Courier New"/>
              </a:rPr>
              <a:t>0</a:t>
            </a:r>
            <a:r>
              <a:rPr lang="en-GB" sz="1800" b="1" dirty="0">
                <a:latin typeface="Courier New"/>
                <a:cs typeface="Courier New"/>
              </a:rPr>
              <a:t>, </a:t>
            </a:r>
            <a:r>
              <a:rPr lang="en-GB" sz="1800" b="1" dirty="0" err="1">
                <a:latin typeface="Courier New"/>
                <a:cs typeface="Courier New"/>
              </a:rPr>
              <a:t>sz</a:t>
            </a:r>
            <a:r>
              <a:rPr lang="en-GB" sz="1800" b="1" dirty="0">
                <a:latin typeface="Courier New"/>
                <a:cs typeface="Courier New"/>
              </a:rPr>
              <a:t>, </a:t>
            </a:r>
            <a:r>
              <a:rPr lang="en-GB" sz="1800" b="1" dirty="0" err="1">
                <a:latin typeface="Courier New"/>
                <a:cs typeface="Courier New"/>
              </a:rPr>
              <a:t>h_data</a:t>
            </a:r>
            <a:r>
              <a:rPr lang="en-GB" sz="1800" b="1" dirty="0">
                <a:latin typeface="Courier New"/>
                <a:cs typeface="Courier New"/>
              </a:rPr>
              <a:t>, 0, </a:t>
            </a:r>
            <a:r>
              <a:rPr lang="en-GB" sz="1800" b="1" dirty="0">
                <a:solidFill>
                  <a:srgbClr val="FF00FF"/>
                </a:solidFill>
                <a:latin typeface="Courier New"/>
                <a:cs typeface="Courier New"/>
              </a:rPr>
              <a:t>NULL</a:t>
            </a:r>
            <a:r>
              <a:rPr lang="en-GB" sz="1800" b="1" dirty="0">
                <a:latin typeface="Courier New"/>
                <a:cs typeface="Courier New"/>
              </a:rPr>
              <a:t>, &amp;event);</a:t>
            </a:r>
          </a:p>
        </p:txBody>
      </p:sp>
      <p:sp>
        <p:nvSpPr>
          <p:cNvPr id="2" name="Slide Number Placeholder 1">
            <a:extLst>
              <a:ext uri="{FF2B5EF4-FFF2-40B4-BE49-F238E27FC236}">
                <a16:creationId xmlns:a16="http://schemas.microsoft.com/office/drawing/2014/main" id="{C1935494-73E7-8D4A-99DA-89E65A4FF62D}"/>
              </a:ext>
            </a:extLst>
          </p:cNvPr>
          <p:cNvSpPr>
            <a:spLocks noGrp="1"/>
          </p:cNvSpPr>
          <p:nvPr>
            <p:ph type="sldNum" sz="quarter" idx="12"/>
          </p:nvPr>
        </p:nvSpPr>
        <p:spPr/>
        <p:txBody>
          <a:bodyPr/>
          <a:lstStyle/>
          <a:p>
            <a:fld id="{ED6D2009-AE8B-8448-879D-7D152E33A872}" type="slidenum">
              <a:rPr lang="en-GB" smtClean="0"/>
              <a:t>4</a:t>
            </a:fld>
            <a:endParaRPr lang="en-GB"/>
          </a:p>
        </p:txBody>
      </p:sp>
    </p:spTree>
    <p:extLst>
      <p:ext uri="{BB962C8B-B14F-4D97-AF65-F5344CB8AC3E}">
        <p14:creationId xmlns:p14="http://schemas.microsoft.com/office/powerpoint/2010/main" val="23752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r>
              <a:rPr lang="en-GB" baseline="30000" dirty="0"/>
              <a:t>1</a:t>
            </a:r>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
        <p:nvSpPr>
          <p:cNvPr id="6" name="TextBox 5">
            <a:extLst>
              <a:ext uri="{FF2B5EF4-FFF2-40B4-BE49-F238E27FC236}">
                <a16:creationId xmlns:a16="http://schemas.microsoft.com/office/drawing/2014/main" id="{AC0735CC-1C99-A84A-B23A-DC288A4691F8}"/>
              </a:ext>
            </a:extLst>
          </p:cNvPr>
          <p:cNvSpPr txBox="1"/>
          <p:nvPr/>
        </p:nvSpPr>
        <p:spPr>
          <a:xfrm>
            <a:off x="1975104" y="6488668"/>
            <a:ext cx="4784836" cy="369332"/>
          </a:xfrm>
          <a:prstGeom prst="rect">
            <a:avLst/>
          </a:prstGeom>
          <a:noFill/>
        </p:spPr>
        <p:txBody>
          <a:bodyPr wrap="none" rtlCol="0">
            <a:spAutoFit/>
          </a:bodyPr>
          <a:lstStyle/>
          <a:p>
            <a:r>
              <a:rPr lang="en-GB" baseline="30000" dirty="0"/>
              <a:t>1</a:t>
            </a:r>
            <a:r>
              <a:rPr lang="en-GB" dirty="0"/>
              <a:t> </a:t>
            </a:r>
            <a:r>
              <a:rPr lang="en-GB" dirty="0">
                <a:hlinkClick r:id="rId2"/>
              </a:rPr>
              <a:t>http://multicore.doc.ic.ac.uk/tools/GPUVerify/</a:t>
            </a:r>
            <a:r>
              <a:rPr lang="en-GB" dirty="0"/>
              <a:t> </a:t>
            </a:r>
          </a:p>
        </p:txBody>
      </p:sp>
      <p:sp>
        <p:nvSpPr>
          <p:cNvPr id="5" name="Slide Number Placeholder 4">
            <a:extLst>
              <a:ext uri="{FF2B5EF4-FFF2-40B4-BE49-F238E27FC236}">
                <a16:creationId xmlns:a16="http://schemas.microsoft.com/office/drawing/2014/main" id="{C5693712-32D5-B441-9C1D-01774ACCAC6B}"/>
              </a:ext>
            </a:extLst>
          </p:cNvPr>
          <p:cNvSpPr>
            <a:spLocks noGrp="1"/>
          </p:cNvSpPr>
          <p:nvPr>
            <p:ph type="sldNum" sz="quarter" idx="12"/>
          </p:nvPr>
        </p:nvSpPr>
        <p:spPr/>
        <p:txBody>
          <a:bodyPr/>
          <a:lstStyle/>
          <a:p>
            <a:fld id="{ED6D2009-AE8B-8448-879D-7D152E33A872}" type="slidenum">
              <a:rPr lang="en-GB" smtClean="0"/>
              <a:t>40</a:t>
            </a:fld>
            <a:endParaRPr lang="en-GB"/>
          </a:p>
        </p:txBody>
      </p:sp>
    </p:spTree>
    <p:extLst>
      <p:ext uri="{BB962C8B-B14F-4D97-AF65-F5344CB8AC3E}">
        <p14:creationId xmlns:p14="http://schemas.microsoft.com/office/powerpoint/2010/main" val="582630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r>
              <a:rPr lang="en-GB" baseline="30000" dirty="0"/>
              <a:t>1</a:t>
            </a:r>
          </a:p>
        </p:txBody>
      </p:sp>
      <p:sp>
        <p:nvSpPr>
          <p:cNvPr id="4" name="TextBox 3">
            <a:extLst>
              <a:ext uri="{FF2B5EF4-FFF2-40B4-BE49-F238E27FC236}">
                <a16:creationId xmlns:a16="http://schemas.microsoft.com/office/drawing/2014/main" id="{D63427B7-1FB1-4D49-A21B-51E159C44501}"/>
              </a:ext>
            </a:extLst>
          </p:cNvPr>
          <p:cNvSpPr txBox="1"/>
          <p:nvPr/>
        </p:nvSpPr>
        <p:spPr>
          <a:xfrm>
            <a:off x="2279904" y="6429188"/>
            <a:ext cx="3814249" cy="369332"/>
          </a:xfrm>
          <a:prstGeom prst="rect">
            <a:avLst/>
          </a:prstGeom>
          <a:noFill/>
        </p:spPr>
        <p:txBody>
          <a:bodyPr wrap="none" rtlCol="0">
            <a:spAutoFit/>
          </a:bodyPr>
          <a:lstStyle/>
          <a:p>
            <a:r>
              <a:rPr lang="en-GB" baseline="30000" dirty="0"/>
              <a:t>1</a:t>
            </a:r>
            <a:r>
              <a:rPr lang="en-GB" dirty="0"/>
              <a:t> </a:t>
            </a:r>
            <a:r>
              <a:rPr lang="en-GB" dirty="0">
                <a:hlinkClick r:id="rId2"/>
              </a:rPr>
              <a:t>https://github.com/jrprice/Oclgrind</a:t>
            </a:r>
            <a:r>
              <a:rPr lang="en-GB" dirty="0"/>
              <a:t>  </a:t>
            </a:r>
          </a:p>
        </p:txBody>
      </p:sp>
      <p:sp>
        <p:nvSpPr>
          <p:cNvPr id="5" name="Slide Number Placeholder 4">
            <a:extLst>
              <a:ext uri="{FF2B5EF4-FFF2-40B4-BE49-F238E27FC236}">
                <a16:creationId xmlns:a16="http://schemas.microsoft.com/office/drawing/2014/main" id="{B11E3812-D1F9-1D47-B29F-E49B9EC7AE51}"/>
              </a:ext>
            </a:extLst>
          </p:cNvPr>
          <p:cNvSpPr>
            <a:spLocks noGrp="1"/>
          </p:cNvSpPr>
          <p:nvPr>
            <p:ph type="sldNum" sz="quarter" idx="12"/>
          </p:nvPr>
        </p:nvSpPr>
        <p:spPr/>
        <p:txBody>
          <a:bodyPr/>
          <a:lstStyle/>
          <a:p>
            <a:fld id="{ED6D2009-AE8B-8448-879D-7D152E33A872}" type="slidenum">
              <a:rPr lang="en-GB" smtClean="0"/>
              <a:t>41</a:t>
            </a:fld>
            <a:endParaRPr lang="en-GB"/>
          </a:p>
        </p:txBody>
      </p:sp>
    </p:spTree>
    <p:extLst>
      <p:ext uri="{BB962C8B-B14F-4D97-AF65-F5344CB8AC3E}">
        <p14:creationId xmlns:p14="http://schemas.microsoft.com/office/powerpoint/2010/main" val="390359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a:t>Exercise: </a:t>
            </a:r>
            <a:r>
              <a:rPr lang="en-GB" sz="3600" dirty="0"/>
              <a:t>Profiling and Debugging</a:t>
            </a:r>
            <a:br>
              <a:rPr lang="en-GB" sz="3600" dirty="0"/>
            </a:br>
            <a:r>
              <a:rPr lang="en-GB" sz="3600" dirty="0"/>
              <a:t>OpenCL programs</a:t>
            </a:r>
          </a:p>
        </p:txBody>
      </p:sp>
      <p:sp>
        <p:nvSpPr>
          <p:cNvPr id="8" name="Content Placeholder 7"/>
          <p:cNvSpPr>
            <a:spLocks noGrp="1"/>
          </p:cNvSpPr>
          <p:nvPr>
            <p:ph idx="1"/>
          </p:nvPr>
        </p:nvSpPr>
        <p:spPr>
          <a:xfrm>
            <a:off x="179512" y="1415534"/>
            <a:ext cx="8784976" cy="5325834"/>
          </a:xfrm>
        </p:spPr>
        <p:txBody>
          <a:bodyPr>
            <a:normAutofit fontScale="92500"/>
          </a:bodyPr>
          <a:lstStyle/>
          <a:p>
            <a:pPr>
              <a:lnSpc>
                <a:spcPct val="110000"/>
              </a:lnSpc>
            </a:pPr>
            <a:r>
              <a:rPr lang="en-GB" dirty="0">
                <a:solidFill>
                  <a:schemeClr val="accent2"/>
                </a:solidFill>
              </a:rPr>
              <a:t>Goal: </a:t>
            </a:r>
          </a:p>
          <a:p>
            <a:pPr lvl="1">
              <a:lnSpc>
                <a:spcPct val="110000"/>
              </a:lnSpc>
            </a:pPr>
            <a:r>
              <a:rPr lang="en-GB" dirty="0"/>
              <a:t>To experiment with profiling and debugging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 or host&lt;-&gt;device transfer</a:t>
            </a:r>
          </a:p>
          <a:p>
            <a:pPr lvl="1">
              <a:lnSpc>
                <a:spcPct val="110000"/>
              </a:lnSpc>
            </a:pPr>
            <a:r>
              <a:rPr lang="en-GB" dirty="0"/>
              <a:t>Run the program in the profiler and explore the results</a:t>
            </a:r>
          </a:p>
          <a:p>
            <a:pPr lvl="1">
              <a:lnSpc>
                <a:spcPct val="110000"/>
              </a:lnSpc>
            </a:pPr>
            <a:r>
              <a:rPr lang="en-GB"/>
              <a:t>Modify </a:t>
            </a:r>
            <a:r>
              <a:rPr lang="en-GB" dirty="0"/>
              <a:t>the program to change the performance in some way and observe the effect with the profiler</a:t>
            </a:r>
          </a:p>
          <a:p>
            <a:pPr lvl="1">
              <a:lnSpc>
                <a:spcPct val="110000"/>
              </a:lnSpc>
            </a:pPr>
            <a:r>
              <a:rPr lang="en-GB" dirty="0"/>
              <a:t>Repeat with other programs if you have time, such as a debugger, </a:t>
            </a:r>
            <a:r>
              <a:rPr lang="en-GB" dirty="0" err="1"/>
              <a:t>GPUverify</a:t>
            </a:r>
            <a:r>
              <a:rPr lang="en-GB" dirty="0"/>
              <a:t>, Oclgrind etc.</a:t>
            </a:r>
          </a:p>
        </p:txBody>
      </p:sp>
      <p:sp>
        <p:nvSpPr>
          <p:cNvPr id="2" name="Slide Number Placeholder 1">
            <a:extLst>
              <a:ext uri="{FF2B5EF4-FFF2-40B4-BE49-F238E27FC236}">
                <a16:creationId xmlns:a16="http://schemas.microsoft.com/office/drawing/2014/main" id="{365D3779-DDA7-CF41-A880-DBA68FCC1338}"/>
              </a:ext>
            </a:extLst>
          </p:cNvPr>
          <p:cNvSpPr>
            <a:spLocks noGrp="1"/>
          </p:cNvSpPr>
          <p:nvPr>
            <p:ph type="sldNum" sz="quarter" idx="12"/>
          </p:nvPr>
        </p:nvSpPr>
        <p:spPr/>
        <p:txBody>
          <a:bodyPr/>
          <a:lstStyle/>
          <a:p>
            <a:fld id="{ED6D2009-AE8B-8448-879D-7D152E33A872}" type="slidenum">
              <a:rPr lang="en-GB" smtClean="0"/>
              <a:t>42</a:t>
            </a:fld>
            <a:endParaRPr lang="en-GB"/>
          </a:p>
        </p:txBody>
      </p:sp>
    </p:spTree>
    <p:extLst>
      <p:ext uri="{BB962C8B-B14F-4D97-AF65-F5344CB8AC3E}">
        <p14:creationId xmlns:p14="http://schemas.microsoft.com/office/powerpoint/2010/main" val="21167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OpenCL Topics - OPTIMISATION</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0ED42B37-5877-5542-9A1C-B66D48A49408}"/>
              </a:ext>
            </a:extLst>
          </p:cNvPr>
          <p:cNvSpPr>
            <a:spLocks noGrp="1"/>
          </p:cNvSpPr>
          <p:nvPr>
            <p:ph type="sldNum" sz="quarter" idx="12"/>
          </p:nvPr>
        </p:nvSpPr>
        <p:spPr/>
        <p:txBody>
          <a:bodyPr/>
          <a:lstStyle/>
          <a:p>
            <a:fld id="{ED6D2009-AE8B-8448-879D-7D152E33A872}" type="slidenum">
              <a:rPr lang="en-GB" smtClean="0"/>
              <a:t>43</a:t>
            </a:fld>
            <a:endParaRPr lang="en-GB"/>
          </a:p>
        </p:txBody>
      </p:sp>
    </p:spTree>
    <p:extLst>
      <p:ext uri="{BB962C8B-B14F-4D97-AF65-F5344CB8AC3E}">
        <p14:creationId xmlns:p14="http://schemas.microsoft.com/office/powerpoint/2010/main" val="131389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Fast Kernels</a:t>
            </a:r>
          </a:p>
        </p:txBody>
      </p:sp>
      <p:sp>
        <p:nvSpPr>
          <p:cNvPr id="3" name="Content Placeholder 2"/>
          <p:cNvSpPr>
            <a:spLocks noGrp="1"/>
          </p:cNvSpPr>
          <p:nvPr>
            <p:ph idx="1"/>
          </p:nvPr>
        </p:nvSpPr>
        <p:spPr/>
        <p:txBody>
          <a:bodyPr>
            <a:normAutofit fontScale="92500" lnSpcReduction="10000"/>
          </a:bodyPr>
          <a:lstStyle/>
          <a:p>
            <a:r>
              <a:rPr lang="en-US" dirty="0"/>
              <a:t>There's a tendency to overcomplicate OpenCL code</a:t>
            </a:r>
          </a:p>
          <a:p>
            <a:pPr lvl="1"/>
            <a:r>
              <a:rPr lang="en-US" dirty="0"/>
              <a:t>“GPUs are hard, therefore my code must be hard!”</a:t>
            </a:r>
          </a:p>
          <a:p>
            <a:r>
              <a:rPr lang="en-US" dirty="0"/>
              <a:t>Adding too many levels of indirection at the start is doomed to failure</a:t>
            </a:r>
          </a:p>
          <a:p>
            <a:pPr lvl="1"/>
            <a:r>
              <a:rPr lang="en-US" dirty="0"/>
              <a:t>Starting off with using local memory, trying to cache data yourself etc.</a:t>
            </a:r>
          </a:p>
          <a:p>
            <a:r>
              <a:rPr lang="en-US" dirty="0"/>
              <a:t>Modern runtimes and compilers are pretty smart!</a:t>
            </a:r>
          </a:p>
          <a:p>
            <a:r>
              <a:rPr lang="en-US" dirty="0"/>
              <a:t>Start simple. But once you have something working…</a:t>
            </a:r>
          </a:p>
        </p:txBody>
      </p:sp>
      <p:sp>
        <p:nvSpPr>
          <p:cNvPr id="4" name="Slide Number Placeholder 3">
            <a:extLst>
              <a:ext uri="{FF2B5EF4-FFF2-40B4-BE49-F238E27FC236}">
                <a16:creationId xmlns:a16="http://schemas.microsoft.com/office/drawing/2014/main" id="{39D00768-12A9-0246-91B4-42D2C2FE7D48}"/>
              </a:ext>
            </a:extLst>
          </p:cNvPr>
          <p:cNvSpPr>
            <a:spLocks noGrp="1"/>
          </p:cNvSpPr>
          <p:nvPr>
            <p:ph type="sldNum" sz="quarter" idx="12"/>
          </p:nvPr>
        </p:nvSpPr>
        <p:spPr/>
        <p:txBody>
          <a:bodyPr/>
          <a:lstStyle/>
          <a:p>
            <a:fld id="{ED6D2009-AE8B-8448-879D-7D152E33A872}" type="slidenum">
              <a:rPr lang="en-GB" smtClean="0"/>
              <a:t>44</a:t>
            </a:fld>
            <a:endParaRPr lang="en-GB"/>
          </a:p>
        </p:txBody>
      </p:sp>
    </p:spTree>
    <p:extLst>
      <p:ext uri="{BB962C8B-B14F-4D97-AF65-F5344CB8AC3E}">
        <p14:creationId xmlns:p14="http://schemas.microsoft.com/office/powerpoint/2010/main" val="59672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1143000"/>
          </a:xfrm>
        </p:spPr>
        <p:txBody>
          <a:bodyPr/>
          <a:lstStyle/>
          <a:p>
            <a:r>
              <a:rPr lang="en-GB" dirty="0"/>
              <a:t>Performance portability</a:t>
            </a:r>
          </a:p>
        </p:txBody>
      </p:sp>
      <p:sp>
        <p:nvSpPr>
          <p:cNvPr id="5" name="Content Placeholder 4"/>
          <p:cNvSpPr>
            <a:spLocks noGrp="1"/>
          </p:cNvSpPr>
          <p:nvPr>
            <p:ph idx="1"/>
          </p:nvPr>
        </p:nvSpPr>
        <p:spPr>
          <a:xfrm>
            <a:off x="457200" y="1600200"/>
            <a:ext cx="8516112" cy="4525963"/>
          </a:xfrm>
        </p:spPr>
        <p:txBody>
          <a:bodyPr>
            <a:normAutofit/>
          </a:bodyPr>
          <a:lstStyle/>
          <a:p>
            <a:pPr marL="0" indent="0">
              <a:buNone/>
            </a:pPr>
            <a:r>
              <a:rPr lang="en-GB" dirty="0"/>
              <a:t>This is a complex subject, but some basic concepts to keep in mind are:</a:t>
            </a:r>
          </a:p>
          <a:p>
            <a:r>
              <a:rPr lang="en-GB" dirty="0"/>
              <a:t>Don’t (over-) optimise specifically for one piece of hardware</a:t>
            </a:r>
          </a:p>
          <a:p>
            <a:r>
              <a:rPr lang="en-GB" dirty="0"/>
              <a:t>Test on various platforms during development to make sure it actually </a:t>
            </a:r>
            <a:r>
              <a:rPr lang="en-GB" i="1" dirty="0"/>
              <a:t>works </a:t>
            </a:r>
            <a:r>
              <a:rPr lang="en-GB" dirty="0"/>
              <a:t>on different hardware</a:t>
            </a:r>
          </a:p>
          <a:p>
            <a:r>
              <a:rPr lang="en-GB" dirty="0"/>
              <a:t>Profile (events should work everywhere)</a:t>
            </a:r>
          </a:p>
        </p:txBody>
      </p:sp>
      <p:sp>
        <p:nvSpPr>
          <p:cNvPr id="2" name="Slide Number Placeholder 1">
            <a:extLst>
              <a:ext uri="{FF2B5EF4-FFF2-40B4-BE49-F238E27FC236}">
                <a16:creationId xmlns:a16="http://schemas.microsoft.com/office/drawing/2014/main" id="{54B895FC-FAFE-034A-BEBD-263B8F3933B3}"/>
              </a:ext>
            </a:extLst>
          </p:cNvPr>
          <p:cNvSpPr>
            <a:spLocks noGrp="1"/>
          </p:cNvSpPr>
          <p:nvPr>
            <p:ph type="sldNum" sz="quarter" idx="12"/>
          </p:nvPr>
        </p:nvSpPr>
        <p:spPr/>
        <p:txBody>
          <a:bodyPr/>
          <a:lstStyle/>
          <a:p>
            <a:fld id="{ED6D2009-AE8B-8448-879D-7D152E33A872}" type="slidenum">
              <a:rPr lang="en-GB" smtClean="0"/>
              <a:t>45</a:t>
            </a:fld>
            <a:endParaRPr lang="en-GB"/>
          </a:p>
        </p:txBody>
      </p:sp>
    </p:spTree>
    <p:extLst>
      <p:ext uri="{BB962C8B-B14F-4D97-AF65-F5344CB8AC3E}">
        <p14:creationId xmlns:p14="http://schemas.microsoft.com/office/powerpoint/2010/main" val="68807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OpenCL Memory Hierarchy</a:t>
            </a:r>
          </a:p>
        </p:txBody>
      </p:sp>
      <p:sp>
        <p:nvSpPr>
          <p:cNvPr id="3" name="Content Placeholder 2"/>
          <p:cNvSpPr>
            <a:spLocks noGrp="1"/>
          </p:cNvSpPr>
          <p:nvPr>
            <p:ph idx="1"/>
          </p:nvPr>
        </p:nvSpPr>
        <p:spPr/>
        <p:txBody>
          <a:bodyPr/>
          <a:lstStyle/>
          <a:p>
            <a:r>
              <a:rPr lang="en-US" dirty="0"/>
              <a:t>OpenCL has 4 address spaces</a:t>
            </a:r>
          </a:p>
          <a:p>
            <a:r>
              <a:rPr lang="en-US" dirty="0"/>
              <a:t>Kernels are “dumb” – data movement between address spaces will not happen automatically*</a:t>
            </a:r>
          </a:p>
          <a:p>
            <a:r>
              <a:rPr lang="en-US" dirty="0"/>
              <a:t>However, manual use can sometimes improve performance (if you know something the compiler or runtime does not!)</a:t>
            </a:r>
          </a:p>
          <a:p>
            <a:pPr marL="0" indent="0">
              <a:buNone/>
            </a:pPr>
            <a:endParaRPr lang="en-US" dirty="0"/>
          </a:p>
        </p:txBody>
      </p:sp>
      <p:sp>
        <p:nvSpPr>
          <p:cNvPr id="4" name="Slide Number Placeholder 3">
            <a:extLst>
              <a:ext uri="{FF2B5EF4-FFF2-40B4-BE49-F238E27FC236}">
                <a16:creationId xmlns:a16="http://schemas.microsoft.com/office/drawing/2014/main" id="{D63DB753-4360-3841-9CC4-F869C8496637}"/>
              </a:ext>
            </a:extLst>
          </p:cNvPr>
          <p:cNvSpPr>
            <a:spLocks noGrp="1"/>
          </p:cNvSpPr>
          <p:nvPr>
            <p:ph type="sldNum" sz="quarter" idx="12"/>
          </p:nvPr>
        </p:nvSpPr>
        <p:spPr/>
        <p:txBody>
          <a:bodyPr/>
          <a:lstStyle/>
          <a:p>
            <a:fld id="{ED6D2009-AE8B-8448-879D-7D152E33A872}" type="slidenum">
              <a:rPr lang="en-GB" smtClean="0"/>
              <a:t>46</a:t>
            </a:fld>
            <a:endParaRPr lang="en-GB"/>
          </a:p>
        </p:txBody>
      </p:sp>
    </p:spTree>
    <p:extLst>
      <p:ext uri="{BB962C8B-B14F-4D97-AF65-F5344CB8AC3E}">
        <p14:creationId xmlns:p14="http://schemas.microsoft.com/office/powerpoint/2010/main" val="1289246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5" name="Text Placeholder 4"/>
          <p:cNvSpPr>
            <a:spLocks noGrp="1"/>
          </p:cNvSpPr>
          <p:nvPr>
            <p:ph type="body" sz="half" idx="4294967295"/>
          </p:nvPr>
        </p:nvSpPr>
        <p:spPr>
          <a:xfrm>
            <a:off x="467544" y="1412776"/>
            <a:ext cx="3008313" cy="4691063"/>
          </a:xfrm>
        </p:spPr>
        <p:txBody>
          <a:bodyPr>
            <a:normAutofit/>
          </a:bodyPr>
          <a:lstStyle/>
          <a:p>
            <a:pPr marL="285750" indent="-285750">
              <a:buFont typeface="Arial"/>
              <a:buChar char="•"/>
            </a:pPr>
            <a:r>
              <a:rPr lang="en-US" sz="2400" dirty="0"/>
              <a:t>This is the default address space for variables defined in your kernel</a:t>
            </a:r>
          </a:p>
          <a:p>
            <a:pPr marL="285750" indent="-285750">
              <a:buFont typeface="Arial"/>
              <a:buChar char="•"/>
            </a:pPr>
            <a:r>
              <a:rPr lang="en-US" sz="2400" dirty="0"/>
              <a:t>Memory access time is the fastest at O(1) cycles.</a:t>
            </a:r>
          </a:p>
          <a:p>
            <a:pPr marL="285750" indent="-285750">
              <a:buFont typeface="Arial"/>
              <a:buChar char="•"/>
            </a:pPr>
            <a:r>
              <a:rPr lang="en-US" sz="2400" dirty="0"/>
              <a:t>But they are limited in numbers!</a:t>
            </a:r>
          </a:p>
        </p:txBody>
      </p:sp>
      <p:pic>
        <p:nvPicPr>
          <p:cNvPr id="3" name="Picture 2"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84784"/>
            <a:ext cx="3819525" cy="3733800"/>
          </a:xfrm>
          <a:prstGeom prst="rect">
            <a:avLst/>
          </a:prstGeom>
        </p:spPr>
      </p:pic>
      <p:sp>
        <p:nvSpPr>
          <p:cNvPr id="4" name="Slide Number Placeholder 3">
            <a:extLst>
              <a:ext uri="{FF2B5EF4-FFF2-40B4-BE49-F238E27FC236}">
                <a16:creationId xmlns:a16="http://schemas.microsoft.com/office/drawing/2014/main" id="{FF27378D-8455-284F-A540-7947DFE153F6}"/>
              </a:ext>
            </a:extLst>
          </p:cNvPr>
          <p:cNvSpPr>
            <a:spLocks noGrp="1"/>
          </p:cNvSpPr>
          <p:nvPr>
            <p:ph type="sldNum" sz="quarter" idx="12"/>
          </p:nvPr>
        </p:nvSpPr>
        <p:spPr/>
        <p:txBody>
          <a:bodyPr/>
          <a:lstStyle/>
          <a:p>
            <a:fld id="{ED6D2009-AE8B-8448-879D-7D152E33A872}" type="slidenum">
              <a:rPr lang="en-GB" smtClean="0"/>
              <a:t>47</a:t>
            </a:fld>
            <a:endParaRPr lang="en-GB"/>
          </a:p>
        </p:txBody>
      </p:sp>
    </p:spTree>
    <p:extLst>
      <p:ext uri="{BB962C8B-B14F-4D97-AF65-F5344CB8AC3E}">
        <p14:creationId xmlns:p14="http://schemas.microsoft.com/office/powerpoint/2010/main" val="352161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4" name="Content Placeholder 3"/>
          <p:cNvSpPr>
            <a:spLocks noGrp="1"/>
          </p:cNvSpPr>
          <p:nvPr>
            <p:ph idx="4294967295"/>
          </p:nvPr>
        </p:nvSpPr>
        <p:spPr>
          <a:xfrm>
            <a:off x="4355976" y="1844824"/>
            <a:ext cx="4788024" cy="428133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calc_diff</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//”id” is in private memory</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const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id = </a:t>
            </a:r>
            <a:r>
              <a:rPr lang="en-US" sz="1400" b="1" dirty="0" err="1">
                <a:solidFill>
                  <a:srgbClr val="3366FF"/>
                </a:solidFill>
                <a:latin typeface="Courier New"/>
                <a:cs typeface="Courier New"/>
              </a:rPr>
              <a:t>get_global_id</a:t>
            </a:r>
            <a:r>
              <a:rPr lang="en-US" sz="1400" b="1" dirty="0">
                <a:solidFill>
                  <a:srgbClr val="3366FF"/>
                </a:solidFill>
                <a:latin typeface="Courier New"/>
                <a:cs typeface="Courier New"/>
              </a:rPr>
              <a:t>(0);</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c[id] = </a:t>
            </a:r>
            <a:r>
              <a:rPr lang="en-US" sz="1400" b="1" dirty="0" err="1">
                <a:solidFill>
                  <a:srgbClr val="3366FF"/>
                </a:solidFill>
                <a:latin typeface="Courier New"/>
                <a:cs typeface="Courier New"/>
              </a:rPr>
              <a:t>fabs</a:t>
            </a:r>
            <a:r>
              <a:rPr lang="en-US" sz="1400" b="1" dirty="0">
                <a:solidFill>
                  <a:srgbClr val="3366FF"/>
                </a:solidFill>
                <a:latin typeface="Courier New"/>
                <a:cs typeface="Courier New"/>
              </a:rPr>
              <a:t>(a[id] - b[id]);</a:t>
            </a:r>
          </a:p>
          <a:p>
            <a:pPr marL="0" indent="0">
              <a:buNone/>
            </a:pPr>
            <a:r>
              <a:rPr lang="en-US" sz="1400" b="1" dirty="0">
                <a:solidFill>
                  <a:srgbClr val="3366FF"/>
                </a:solidFill>
                <a:latin typeface="Courier New"/>
                <a:cs typeface="Courier New"/>
              </a:rPr>
              <a:t>}</a:t>
            </a:r>
          </a:p>
        </p:txBody>
      </p:sp>
      <p:sp>
        <p:nvSpPr>
          <p:cNvPr id="5" name="Text Placeholder 4"/>
          <p:cNvSpPr>
            <a:spLocks noGrp="1"/>
          </p:cNvSpPr>
          <p:nvPr>
            <p:ph type="body" sz="half" idx="4294967295"/>
          </p:nvPr>
        </p:nvSpPr>
        <p:spPr>
          <a:xfrm>
            <a:off x="467544" y="1412776"/>
            <a:ext cx="3312368" cy="4691063"/>
          </a:xfrm>
        </p:spPr>
        <p:txBody>
          <a:bodyPr>
            <a:normAutofit fontScale="55000" lnSpcReduction="20000"/>
          </a:bodyPr>
          <a:lstStyle/>
          <a:p>
            <a:pPr marL="285750" indent="-285750">
              <a:lnSpc>
                <a:spcPct val="110000"/>
              </a:lnSpc>
              <a:buFont typeface="Arial"/>
              <a:buChar char="•"/>
            </a:pPr>
            <a:r>
              <a:rPr lang="en-US" dirty="0"/>
              <a:t>This is the default address space for variables defined in your kernel</a:t>
            </a:r>
          </a:p>
          <a:p>
            <a:pPr marL="285750" indent="-285750">
              <a:lnSpc>
                <a:spcPct val="110000"/>
              </a:lnSpc>
              <a:buFont typeface="Arial"/>
              <a:buChar char="•"/>
            </a:pPr>
            <a:r>
              <a:rPr lang="en-US" dirty="0"/>
              <a:t>Memory access time is the fastest at O(1) cycles</a:t>
            </a:r>
          </a:p>
          <a:p>
            <a:pPr marL="285750" indent="-285750">
              <a:lnSpc>
                <a:spcPct val="110000"/>
              </a:lnSpc>
              <a:buFont typeface="Arial"/>
              <a:buChar char="•"/>
            </a:pPr>
            <a:r>
              <a:rPr lang="en-US" dirty="0"/>
              <a:t>But they are limited in numbers!</a:t>
            </a:r>
          </a:p>
          <a:p>
            <a:pPr marL="285750" indent="-285750">
              <a:lnSpc>
                <a:spcPct val="110000"/>
              </a:lnSpc>
              <a:buFont typeface="Arial"/>
              <a:buChar char="•"/>
            </a:pPr>
            <a:r>
              <a:rPr lang="en-US" dirty="0"/>
              <a:t>Each variable maps to a register on the device of execution</a:t>
            </a:r>
          </a:p>
          <a:p>
            <a:pPr marL="285750" indent="-285750">
              <a:lnSpc>
                <a:spcPct val="110000"/>
              </a:lnSpc>
              <a:buFont typeface="Arial"/>
              <a:buChar char="•"/>
            </a:pPr>
            <a:r>
              <a:rPr lang="en-US" dirty="0"/>
              <a:t>But variables are not limited, they will be spilled into memory “somewhere” (usually global memory)</a:t>
            </a:r>
          </a:p>
          <a:p>
            <a:pPr marL="285750" indent="-285750">
              <a:lnSpc>
                <a:spcPct val="110000"/>
              </a:lnSpc>
              <a:buFont typeface="Arial"/>
              <a:buChar char="•"/>
            </a:pPr>
            <a:r>
              <a:rPr lang="en-US" dirty="0"/>
              <a:t>“Occupancy” must also be considered…</a:t>
            </a:r>
          </a:p>
        </p:txBody>
      </p:sp>
      <p:sp>
        <p:nvSpPr>
          <p:cNvPr id="3" name="Slide Number Placeholder 2">
            <a:extLst>
              <a:ext uri="{FF2B5EF4-FFF2-40B4-BE49-F238E27FC236}">
                <a16:creationId xmlns:a16="http://schemas.microsoft.com/office/drawing/2014/main" id="{EDD84309-FE70-B44B-B7BB-F7C69EDF5CE4}"/>
              </a:ext>
            </a:extLst>
          </p:cNvPr>
          <p:cNvSpPr>
            <a:spLocks noGrp="1"/>
          </p:cNvSpPr>
          <p:nvPr>
            <p:ph type="sldNum" sz="quarter" idx="12"/>
          </p:nvPr>
        </p:nvSpPr>
        <p:spPr/>
        <p:txBody>
          <a:bodyPr/>
          <a:lstStyle/>
          <a:p>
            <a:fld id="{ED6D2009-AE8B-8448-879D-7D152E33A872}" type="slidenum">
              <a:rPr lang="en-GB" smtClean="0"/>
              <a:t>48</a:t>
            </a:fld>
            <a:endParaRPr lang="en-GB"/>
          </a:p>
        </p:txBody>
      </p:sp>
    </p:spTree>
    <p:extLst>
      <p:ext uri="{BB962C8B-B14F-4D97-AF65-F5344CB8AC3E}">
        <p14:creationId xmlns:p14="http://schemas.microsoft.com/office/powerpoint/2010/main" val="351781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Local Memory</a:t>
            </a:r>
          </a:p>
        </p:txBody>
      </p:sp>
      <p:sp>
        <p:nvSpPr>
          <p:cNvPr id="5" name="Text Placeholder 4"/>
          <p:cNvSpPr>
            <a:spLocks noGrp="1"/>
          </p:cNvSpPr>
          <p:nvPr>
            <p:ph type="body" sz="half" idx="4294967295"/>
          </p:nvPr>
        </p:nvSpPr>
        <p:spPr>
          <a:xfrm>
            <a:off x="179512" y="1340768"/>
            <a:ext cx="3456384" cy="5112568"/>
          </a:xfrm>
        </p:spPr>
        <p:txBody>
          <a:bodyPr>
            <a:noAutofit/>
          </a:bodyPr>
          <a:lstStyle/>
          <a:p>
            <a:pPr marL="285750" indent="-285750">
              <a:lnSpc>
                <a:spcPct val="90000"/>
              </a:lnSpc>
              <a:buFont typeface="Arial"/>
              <a:buChar char="•"/>
            </a:pPr>
            <a:r>
              <a:rPr lang="en-US" sz="2000" dirty="0"/>
              <a:t>Local memory is the next level up from private</a:t>
            </a:r>
          </a:p>
          <a:p>
            <a:pPr marL="285750" indent="-285750">
              <a:lnSpc>
                <a:spcPct val="90000"/>
              </a:lnSpc>
              <a:buFont typeface="Arial"/>
              <a:buChar char="•"/>
            </a:pPr>
            <a:r>
              <a:rPr lang="en-US" sz="2000" dirty="0"/>
              <a:t>Still reasonably fast to access at O(10) cycles</a:t>
            </a:r>
          </a:p>
          <a:p>
            <a:pPr marL="285750" indent="-285750">
              <a:lnSpc>
                <a:spcPct val="90000"/>
              </a:lnSpc>
              <a:buFont typeface="Arial"/>
              <a:buChar char="•"/>
            </a:pPr>
            <a:r>
              <a:rPr lang="en-US" sz="2000" dirty="0"/>
              <a:t>Local memory is </a:t>
            </a:r>
            <a:r>
              <a:rPr lang="en-US" sz="2000" i="1" dirty="0"/>
              <a:t>shared </a:t>
            </a:r>
            <a:r>
              <a:rPr lang="en-US" sz="2000" dirty="0"/>
              <a:t>between work-items inside a </a:t>
            </a:r>
            <a:r>
              <a:rPr lang="en-US" sz="2000" i="1" dirty="0"/>
              <a:t>local work-group</a:t>
            </a:r>
            <a:endParaRPr lang="en-US" sz="2000" dirty="0"/>
          </a:p>
          <a:p>
            <a:pPr marL="285750" indent="-285750">
              <a:lnSpc>
                <a:spcPct val="90000"/>
              </a:lnSpc>
              <a:buFont typeface="Arial"/>
              <a:buChar char="•"/>
            </a:pPr>
            <a:r>
              <a:rPr lang="en-US" sz="2000" dirty="0"/>
              <a:t>Ideal use-case is when there is lots of data that gets reused amongst threads within a work-group</a:t>
            </a:r>
          </a:p>
          <a:p>
            <a:pPr marL="285750" indent="-285750">
              <a:lnSpc>
                <a:spcPct val="90000"/>
              </a:lnSpc>
              <a:buFont typeface="Arial"/>
              <a:buChar char="•"/>
            </a:pPr>
            <a:r>
              <a:rPr lang="en-US" sz="2000" dirty="0"/>
              <a:t>It can be allocated either in the host, or inline in the kernel*</a:t>
            </a:r>
          </a:p>
          <a:p>
            <a:pPr marL="285750" indent="-285750">
              <a:lnSpc>
                <a:spcPct val="90000"/>
              </a:lnSpc>
              <a:buFont typeface="Arial"/>
              <a:buChar char="•"/>
            </a:pPr>
            <a:r>
              <a:rPr lang="en-US" sz="2000" dirty="0"/>
              <a:t>When used well, can result in significant performance increases</a:t>
            </a:r>
          </a:p>
        </p:txBody>
      </p:sp>
      <p:sp>
        <p:nvSpPr>
          <p:cNvPr id="6" name="Content Placeholder 3"/>
          <p:cNvSpPr>
            <a:spLocks noGrp="1"/>
          </p:cNvSpPr>
          <p:nvPr>
            <p:ph idx="4294967295"/>
          </p:nvPr>
        </p:nvSpPr>
        <p:spPr>
          <a:xfrm>
            <a:off x="4032250" y="1484784"/>
            <a:ext cx="5111750" cy="464137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calc_something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//this local memory is set by the host</a:t>
            </a:r>
          </a:p>
          <a:p>
            <a:pPr marL="0" indent="0">
              <a:buNone/>
            </a:pPr>
            <a:r>
              <a:rPr lang="en-US" sz="1400" b="1" dirty="0">
                <a:solidFill>
                  <a:srgbClr val="3366FF"/>
                </a:solidFill>
                <a:latin typeface="Courier New"/>
                <a:cs typeface="Courier New"/>
              </a:rPr>
              <a:t>  local  float *t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//kernels can also declare local memory</a:t>
            </a:r>
          </a:p>
          <a:p>
            <a:pPr marL="0" indent="0">
              <a:buNone/>
            </a:pPr>
            <a:r>
              <a:rPr lang="en-US" sz="1400" b="1" dirty="0">
                <a:solidFill>
                  <a:srgbClr val="3366FF"/>
                </a:solidFill>
                <a:latin typeface="Courier New"/>
                <a:cs typeface="Courier New"/>
              </a:rPr>
              <a:t>  local float </a:t>
            </a:r>
            <a:r>
              <a:rPr lang="en-US" sz="1400" b="1" dirty="0" err="1">
                <a:solidFill>
                  <a:srgbClr val="3366FF"/>
                </a:solidFill>
                <a:latin typeface="Courier New"/>
                <a:cs typeface="Courier New"/>
              </a:rPr>
              <a:t>tmp</a:t>
            </a:r>
            <a:r>
              <a:rPr lang="en-US" sz="1400" b="1" dirty="0">
                <a:solidFill>
                  <a:srgbClr val="3366FF"/>
                </a:solidFill>
                <a:latin typeface="Courier New"/>
                <a:cs typeface="Courier New"/>
              </a:rPr>
              <a:t>[128];</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//etc.</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3019673A-C731-1F40-97D5-217393114DF3}"/>
              </a:ext>
            </a:extLst>
          </p:cNvPr>
          <p:cNvSpPr>
            <a:spLocks noGrp="1"/>
          </p:cNvSpPr>
          <p:nvPr>
            <p:ph type="sldNum" sz="quarter" idx="12"/>
          </p:nvPr>
        </p:nvSpPr>
        <p:spPr/>
        <p:txBody>
          <a:bodyPr/>
          <a:lstStyle/>
          <a:p>
            <a:fld id="{ED6D2009-AE8B-8448-879D-7D152E33A872}" type="slidenum">
              <a:rPr lang="en-GB" smtClean="0"/>
              <a:t>49</a:t>
            </a:fld>
            <a:endParaRPr lang="en-GB"/>
          </a:p>
        </p:txBody>
      </p:sp>
    </p:spTree>
    <p:extLst>
      <p:ext uri="{BB962C8B-B14F-4D97-AF65-F5344CB8AC3E}">
        <p14:creationId xmlns:p14="http://schemas.microsoft.com/office/powerpoint/2010/main" val="17756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5129784"/>
          </a:xfrm>
        </p:spPr>
        <p:txBody>
          <a:bodyPr>
            <a:normAutofit/>
          </a:bodyPr>
          <a:lstStyle/>
          <a:p>
            <a:r>
              <a:rPr lang="en-GB" sz="2000" dirty="0"/>
              <a:t>Query the start and end times from the event</a:t>
            </a:r>
          </a:p>
          <a:p>
            <a:endParaRPr lang="en-GB" sz="2000" dirty="0"/>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clEnqueueBarrierWithWaitList</a:t>
            </a:r>
            <a:r>
              <a:rPr lang="en-GB" sz="1800" b="1" dirty="0">
                <a:latin typeface="Courier New" panose="02070309020205020404" pitchFamily="49" charset="0"/>
                <a:cs typeface="Courier New" panose="02070309020205020404" pitchFamily="49" charset="0"/>
              </a:rPr>
              <a:t>(queue, 1, &amp;event,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sz="1800" b="1" i="1" dirty="0" err="1">
                <a:solidFill>
                  <a:srgbClr val="3366FF"/>
                </a:solidFill>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start, end;</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CL_PROFILING_COMMAND_START,</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&amp;start, NULL);</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CL_PROFILING_COMMAND_END,</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&amp;end,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sz="1800" b="1" i="1" dirty="0">
                <a:solidFill>
                  <a:srgbClr val="3366FF"/>
                </a:solidFill>
                <a:latin typeface="Courier New" panose="02070309020205020404" pitchFamily="49" charset="0"/>
                <a:cs typeface="Courier New" panose="02070309020205020404" pitchFamily="49" charset="0"/>
              </a:rPr>
              <a:t>double</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time_taken</a:t>
            </a:r>
            <a:r>
              <a:rPr lang="en-GB" sz="1800" b="1" dirty="0">
                <a:latin typeface="Courier New" panose="02070309020205020404" pitchFamily="49" charset="0"/>
                <a:cs typeface="Courier New" panose="02070309020205020404" pitchFamily="49" charset="0"/>
              </a:rPr>
              <a:t> = (end-start)*</a:t>
            </a:r>
            <a:r>
              <a:rPr lang="en-GB" sz="1800" b="1" dirty="0">
                <a:solidFill>
                  <a:srgbClr val="FF00FF"/>
                </a:solidFill>
                <a:latin typeface="Courier New" panose="02070309020205020404" pitchFamily="49" charset="0"/>
                <a:cs typeface="Courier New" panose="02070309020205020404" pitchFamily="49" charset="0"/>
              </a:rPr>
              <a:t>1.0e-6</a:t>
            </a:r>
            <a:r>
              <a:rPr lang="en-GB" sz="1800" b="1" dirty="0">
                <a:solidFill>
                  <a:srgbClr val="3366FF"/>
                </a:solidFill>
                <a:latin typeface="Courier New" panose="02070309020205020404" pitchFamily="49" charset="0"/>
                <a:cs typeface="Courier New" panose="02070309020205020404" pitchFamily="49" charset="0"/>
              </a:rPr>
              <a:t>; </a:t>
            </a:r>
            <a:endParaRPr lang="en-GB" sz="1800" dirty="0"/>
          </a:p>
          <a:p>
            <a:endParaRPr lang="en-GB" sz="1200" dirty="0"/>
          </a:p>
        </p:txBody>
      </p:sp>
      <p:sp>
        <p:nvSpPr>
          <p:cNvPr id="2" name="Slide Number Placeholder 1">
            <a:extLst>
              <a:ext uri="{FF2B5EF4-FFF2-40B4-BE49-F238E27FC236}">
                <a16:creationId xmlns:a16="http://schemas.microsoft.com/office/drawing/2014/main" id="{F4FEF2EA-BE64-084B-AFC0-199A301AA292}"/>
              </a:ext>
            </a:extLst>
          </p:cNvPr>
          <p:cNvSpPr>
            <a:spLocks noGrp="1"/>
          </p:cNvSpPr>
          <p:nvPr>
            <p:ph type="sldNum" sz="quarter" idx="12"/>
          </p:nvPr>
        </p:nvSpPr>
        <p:spPr/>
        <p:txBody>
          <a:bodyPr/>
          <a:lstStyle/>
          <a:p>
            <a:fld id="{ED6D2009-AE8B-8448-879D-7D152E33A872}" type="slidenum">
              <a:rPr lang="en-GB" smtClean="0"/>
              <a:t>5</a:t>
            </a:fld>
            <a:endParaRPr lang="en-GB"/>
          </a:p>
        </p:txBody>
      </p:sp>
    </p:spTree>
    <p:extLst>
      <p:ext uri="{BB962C8B-B14F-4D97-AF65-F5344CB8AC3E}">
        <p14:creationId xmlns:p14="http://schemas.microsoft.com/office/powerpoint/2010/main" val="1520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Global Memory</a:t>
            </a:r>
          </a:p>
        </p:txBody>
      </p:sp>
      <p:sp>
        <p:nvSpPr>
          <p:cNvPr id="5" name="Text Placeholder 4"/>
          <p:cNvSpPr>
            <a:spLocks noGrp="1"/>
          </p:cNvSpPr>
          <p:nvPr>
            <p:ph type="body" sz="half" idx="4294967295"/>
          </p:nvPr>
        </p:nvSpPr>
        <p:spPr>
          <a:xfrm>
            <a:off x="179512" y="1052736"/>
            <a:ext cx="3384376" cy="5616624"/>
          </a:xfrm>
        </p:spPr>
        <p:txBody>
          <a:bodyPr>
            <a:noAutofit/>
          </a:bodyPr>
          <a:lstStyle/>
          <a:p>
            <a:pPr marL="285750" indent="-285750">
              <a:lnSpc>
                <a:spcPct val="90000"/>
              </a:lnSpc>
              <a:buFont typeface="Arial"/>
              <a:buChar char="•"/>
            </a:pPr>
            <a:r>
              <a:rPr lang="en-US" sz="2400" dirty="0"/>
              <a:t>This is where data you want processed will be resident, and where output data will be written to</a:t>
            </a:r>
          </a:p>
          <a:p>
            <a:pPr marL="285750" indent="-285750">
              <a:lnSpc>
                <a:spcPct val="90000"/>
              </a:lnSpc>
              <a:buFont typeface="Arial"/>
              <a:buChar char="•"/>
            </a:pPr>
            <a:r>
              <a:rPr lang="en-US" sz="2400" dirty="0"/>
              <a:t>Global memory has long access latency, but high bandwidth (&gt; 300GB/s on high-end GPUs!)</a:t>
            </a:r>
          </a:p>
          <a:p>
            <a:pPr marL="285750" indent="-285750">
              <a:lnSpc>
                <a:spcPct val="90000"/>
              </a:lnSpc>
              <a:buFont typeface="Arial"/>
              <a:buChar char="•"/>
            </a:pPr>
            <a:r>
              <a:rPr lang="en-US" sz="2400" dirty="0"/>
              <a:t>Latency can be mitigated via </a:t>
            </a:r>
            <a:r>
              <a:rPr lang="en-US" sz="2400" i="1" dirty="0"/>
              <a:t>coalesced</a:t>
            </a:r>
            <a:r>
              <a:rPr lang="en-US" sz="2400" dirty="0"/>
              <a:t> accesses</a:t>
            </a:r>
          </a:p>
          <a:p>
            <a:pPr marL="285750" indent="-285750">
              <a:lnSpc>
                <a:spcPct val="90000"/>
              </a:lnSpc>
              <a:buFont typeface="Arial"/>
              <a:buChar char="•"/>
            </a:pPr>
            <a:r>
              <a:rPr lang="en-US" sz="2400" dirty="0"/>
              <a:t>It’s often better to re-compute data than store it!</a:t>
            </a:r>
          </a:p>
        </p:txBody>
      </p:sp>
      <p:sp>
        <p:nvSpPr>
          <p:cNvPr id="7" name="Content Placeholder 3"/>
          <p:cNvSpPr>
            <a:spLocks noGrp="1"/>
          </p:cNvSpPr>
          <p:nvPr>
            <p:ph idx="4294967295"/>
          </p:nvPr>
        </p:nvSpPr>
        <p:spPr>
          <a:xfrm>
            <a:off x="4032250" y="1268760"/>
            <a:ext cx="5111750" cy="5576170"/>
          </a:xfrm>
        </p:spPr>
        <p:txBody>
          <a:bodyPr>
            <a:normAutofit/>
          </a:bodyPr>
          <a:lstStyle/>
          <a:p>
            <a:pPr marL="0" indent="0">
              <a:buNone/>
            </a:pP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1024*1024 * </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          //pointer to context</a:t>
            </a:r>
          </a:p>
          <a:p>
            <a:pPr marL="0" indent="0">
              <a:buNone/>
            </a:pPr>
            <a:r>
              <a:rPr lang="en-US" sz="1400" b="1" dirty="0">
                <a:solidFill>
                  <a:srgbClr val="3366FF"/>
                </a:solidFill>
                <a:latin typeface="Courier New"/>
                <a:cs typeface="Courier New"/>
              </a:rPr>
              <a:t>  CL_MEM_READ_WRITE,//memory flags</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//size of buffer (bytes)</a:t>
            </a:r>
          </a:p>
          <a:p>
            <a:pPr marL="0" indent="0">
              <a:buNone/>
            </a:pPr>
            <a:r>
              <a:rPr lang="en-US" sz="1400" b="1" dirty="0">
                <a:solidFill>
                  <a:srgbClr val="3366FF"/>
                </a:solidFill>
                <a:latin typeface="Courier New"/>
                <a:cs typeface="Courier New"/>
              </a:rPr>
              <a:t>  NULL,             //host pointer</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err="1">
                <a:solidFill>
                  <a:srgbClr val="3366FF"/>
                </a:solidFill>
                <a:latin typeface="Courier New"/>
                <a:cs typeface="Courier New"/>
              </a:rPr>
              <a:t>clEnqueueWriteBuffer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//pointer to queue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CL_FALSE,         //blocking write</a:t>
            </a:r>
          </a:p>
          <a:p>
            <a:pPr marL="0" indent="0">
              <a:buNone/>
            </a:pPr>
            <a:r>
              <a:rPr lang="en-US" sz="1400" b="1" dirty="0">
                <a:solidFill>
                  <a:srgbClr val="3366FF"/>
                </a:solidFill>
                <a:latin typeface="Courier New"/>
                <a:cs typeface="Courier New"/>
              </a:rPr>
              <a:t>  0,                //offset into device </a:t>
            </a:r>
            <a:r>
              <a:rPr lang="en-US" sz="1400" b="1" dirty="0" err="1">
                <a:solidFill>
                  <a:srgbClr val="3366FF"/>
                </a:solidFill>
                <a:latin typeface="Courier New"/>
                <a:cs typeface="Courier New"/>
              </a:rPr>
              <a:t>ptr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//number of bytes to write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0, NULL, NULL     //event list data</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19DBE872-C339-224B-BD81-68C6CB49B778}"/>
              </a:ext>
            </a:extLst>
          </p:cNvPr>
          <p:cNvSpPr>
            <a:spLocks noGrp="1"/>
          </p:cNvSpPr>
          <p:nvPr>
            <p:ph type="sldNum" sz="quarter" idx="12"/>
          </p:nvPr>
        </p:nvSpPr>
        <p:spPr/>
        <p:txBody>
          <a:bodyPr/>
          <a:lstStyle/>
          <a:p>
            <a:fld id="{ED6D2009-AE8B-8448-879D-7D152E33A872}" type="slidenum">
              <a:rPr lang="en-GB" smtClean="0"/>
              <a:t>50</a:t>
            </a:fld>
            <a:endParaRPr lang="en-GB"/>
          </a:p>
        </p:txBody>
      </p:sp>
    </p:spTree>
    <p:extLst>
      <p:ext uri="{BB962C8B-B14F-4D97-AF65-F5344CB8AC3E}">
        <p14:creationId xmlns:p14="http://schemas.microsoft.com/office/powerpoint/2010/main" val="2199447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Memory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before using it.</a:t>
            </a:r>
          </a:p>
          <a:p>
            <a:r>
              <a:rPr lang="en-US" dirty="0"/>
              <a:t>Principals often apply to both SIMD CPUs </a:t>
            </a:r>
            <a:r>
              <a:rPr lang="en-US" i="1" dirty="0"/>
              <a:t>and</a:t>
            </a:r>
            <a:r>
              <a:rPr lang="en-US" dirty="0"/>
              <a:t> GPUs.</a:t>
            </a:r>
          </a:p>
        </p:txBody>
      </p:sp>
      <p:sp>
        <p:nvSpPr>
          <p:cNvPr id="4" name="Slide Number Placeholder 3">
            <a:extLst>
              <a:ext uri="{FF2B5EF4-FFF2-40B4-BE49-F238E27FC236}">
                <a16:creationId xmlns:a16="http://schemas.microsoft.com/office/drawing/2014/main" id="{647D2733-6D52-6644-ADB1-32A014C7C053}"/>
              </a:ext>
            </a:extLst>
          </p:cNvPr>
          <p:cNvSpPr>
            <a:spLocks noGrp="1"/>
          </p:cNvSpPr>
          <p:nvPr>
            <p:ph type="sldNum" sz="quarter" idx="12"/>
          </p:nvPr>
        </p:nvSpPr>
        <p:spPr/>
        <p:txBody>
          <a:bodyPr/>
          <a:lstStyle/>
          <a:p>
            <a:fld id="{ED6D2009-AE8B-8448-879D-7D152E33A872}" type="slidenum">
              <a:rPr lang="en-GB" smtClean="0"/>
              <a:t>51</a:t>
            </a:fld>
            <a:endParaRPr lang="en-GB"/>
          </a:p>
        </p:txBody>
      </p:sp>
    </p:spTree>
    <p:extLst>
      <p:ext uri="{BB962C8B-B14F-4D97-AF65-F5344CB8AC3E}">
        <p14:creationId xmlns:p14="http://schemas.microsoft.com/office/powerpoint/2010/main" val="580519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Memory Access Coalescence</a:t>
            </a:r>
            <a:endParaRPr sz="4000" dirty="0"/>
          </a:p>
        </p:txBody>
      </p:sp>
      <p:sp>
        <p:nvSpPr>
          <p:cNvPr id="129" name="Shape 129"/>
          <p:cNvSpPr>
            <a:spLocks noGrp="1"/>
          </p:cNvSpPr>
          <p:nvPr>
            <p:ph type="body" idx="4294967295"/>
          </p:nvPr>
        </p:nvSpPr>
        <p:spPr>
          <a:xfrm>
            <a:off x="179512" y="1412776"/>
            <a:ext cx="3816424" cy="4635500"/>
          </a:xfrm>
          <a:prstGeom prst="rect">
            <a:avLst/>
          </a:prstGeom>
        </p:spPr>
        <p:txBody>
          <a:bodyPr>
            <a:noAutofit/>
          </a:bodyPr>
          <a:lstStyle/>
          <a:p>
            <a:pPr lvl="0">
              <a:defRPr sz="1800">
                <a:solidFill>
                  <a:srgbClr val="000000"/>
                </a:solidFill>
              </a:defRPr>
            </a:pPr>
            <a:r>
              <a:rPr sz="2400" b="1" dirty="0"/>
              <a:t>Coalesce</a:t>
            </a:r>
            <a:r>
              <a:rPr sz="2400" dirty="0"/>
              <a:t>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4572000" y="1412776"/>
            <a:ext cx="4248472" cy="463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r>
              <a:rPr sz="1400" b="1" dirty="0">
                <a:solidFill>
                  <a:schemeClr val="accent2"/>
                </a:solidFill>
                <a:latin typeface="Courier New"/>
                <a:cs typeface="Courier New"/>
                <a:sym typeface="Menlo Regular"/>
              </a:rPr>
              <a:t>kernel</a:t>
            </a:r>
            <a:r>
              <a:rPr sz="1400" b="1" dirty="0">
                <a:latin typeface="Courier New"/>
                <a:cs typeface="Courier New"/>
                <a:sym typeface="Menlo Regular"/>
              </a:rPr>
              <a:t> </a:t>
            </a:r>
            <a:r>
              <a:rPr lang="en-GB" sz="1400" b="1" i="1" dirty="0">
                <a:solidFill>
                  <a:srgbClr val="3366FF"/>
                </a:solidFill>
                <a:latin typeface="Courier New"/>
                <a:cs typeface="Courier New"/>
                <a:sym typeface="Menlo Regular"/>
              </a:rPr>
              <a:t>void</a:t>
            </a:r>
            <a:r>
              <a:rPr lang="en-GB" sz="1400" b="1" dirty="0">
                <a:latin typeface="Courier New"/>
                <a:cs typeface="Courier New"/>
                <a:sym typeface="Menlo Regular"/>
              </a:rPr>
              <a:t> </a:t>
            </a:r>
            <a:r>
              <a:rPr sz="1400" b="1" dirty="0">
                <a:solidFill>
                  <a:schemeClr val="accent3"/>
                </a:solidFill>
                <a:latin typeface="Courier New"/>
                <a:cs typeface="Courier New"/>
                <a:sym typeface="Menlo Regular"/>
              </a:rPr>
              <a:t>func</a:t>
            </a:r>
            <a:r>
              <a:rPr sz="1400" b="1" dirty="0">
                <a:latin typeface="Courier New"/>
                <a:cs typeface="Courier New"/>
                <a:sym typeface="Menlo Regular"/>
              </a:rPr>
              <a:t>(</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*memA, </a:t>
            </a:r>
            <a:br>
              <a:rPr lang="en-GB" sz="1400" b="1" dirty="0">
                <a:latin typeface="Courier New"/>
                <a:cs typeface="Courier New"/>
                <a:sym typeface="Menlo Regular"/>
              </a:rPr>
            </a:br>
            <a:r>
              <a:rPr lang="en-GB" sz="1400" b="1" dirty="0">
                <a:latin typeface="Courier New"/>
                <a:cs typeface="Courier New"/>
                <a:sym typeface="Menlo Regular"/>
              </a:rPr>
              <a:t>                 </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*memB)</a:t>
            </a:r>
          </a:p>
          <a:p>
            <a:pPr defTabSz="410751">
              <a:defRPr sz="1800"/>
            </a:pP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g_id = </a:t>
            </a:r>
            <a:r>
              <a:rPr sz="1400" b="1" dirty="0">
                <a:solidFill>
                  <a:srgbClr val="3366FF"/>
                </a:solidFill>
                <a:latin typeface="Courier New"/>
                <a:cs typeface="Courier New"/>
                <a:sym typeface="Menlo Regular"/>
              </a:rPr>
              <a:t>get_global_id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ideal</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val1 = memA[g_id];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still pretty good </a:t>
            </a: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c = </a:t>
            </a:r>
            <a:r>
              <a:rPr sz="1400" b="1" dirty="0">
                <a:solidFill>
                  <a:srgbClr val="FF00FF"/>
                </a:solidFill>
                <a:latin typeface="Courier New"/>
                <a:cs typeface="Courier New"/>
                <a:sym typeface="Menlo Regular"/>
              </a:rPr>
              <a:t>3</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val2 = memA[g_id + c];</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stride size is not so goo</a:t>
            </a:r>
            <a:r>
              <a:rPr lang="en-GB" sz="1400" b="1" dirty="0">
                <a:solidFill>
                  <a:srgbClr val="008000"/>
                </a:solidFill>
                <a:latin typeface="Courier New"/>
                <a:cs typeface="Courier New"/>
                <a:sym typeface="Menlo Regular"/>
              </a:rPr>
              <a:t>d</a:t>
            </a: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val3 = memA[c*g_id];</a:t>
            </a:r>
            <a:endParaRPr lang="en-GB" sz="1400" b="1" dirty="0">
              <a:latin typeface="Courier New"/>
              <a:cs typeface="Courier New"/>
              <a:sym typeface="Menlo Regular"/>
            </a:endParaRP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loc</a:t>
            </a:r>
            <a:r>
              <a:rPr lang="en-GB" sz="1400" b="1" dirty="0">
                <a:latin typeface="Courier New"/>
                <a:cs typeface="Courier New"/>
                <a:sym typeface="Menlo Regular"/>
              </a:rPr>
              <a:t> = </a:t>
            </a:r>
          </a:p>
          <a:p>
            <a:pPr defTabSz="410751">
              <a:defRPr sz="1800"/>
            </a:pPr>
            <a:r>
              <a:rPr lang="en-GB" sz="1400" b="1" dirty="0">
                <a:solidFill>
                  <a:srgbClr val="3366FF"/>
                </a:solidFill>
                <a:latin typeface="Courier New"/>
                <a:cs typeface="Courier New"/>
                <a:sym typeface="Menlo Regular"/>
              </a:rPr>
              <a:t>    </a:t>
            </a:r>
            <a:r>
              <a:rPr sz="1400" b="1" dirty="0">
                <a:solidFill>
                  <a:srgbClr val="3366FF"/>
                </a:solidFill>
                <a:latin typeface="Courier New"/>
                <a:cs typeface="Courier New"/>
                <a:sym typeface="Menlo Regular"/>
              </a:rPr>
              <a:t>some_strange_func</a:t>
            </a:r>
            <a:r>
              <a:rPr sz="1400" b="1" dirty="0">
                <a:latin typeface="Courier New"/>
                <a:cs typeface="Courier New"/>
                <a:sym typeface="Menlo Regular"/>
              </a:rPr>
              <a:t>(g_id);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terrible!</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val4 = memA[loc];</a:t>
            </a:r>
          </a:p>
          <a:p>
            <a:pPr defTabSz="410751">
              <a:defRPr sz="1800"/>
            </a:pPr>
            <a:r>
              <a:rPr sz="1400" b="1" dirty="0">
                <a:latin typeface="Courier New"/>
                <a:cs typeface="Courier New"/>
                <a:sym typeface="Menlo Regular"/>
              </a:rPr>
              <a:t>}</a:t>
            </a:r>
          </a:p>
        </p:txBody>
      </p:sp>
      <p:sp>
        <p:nvSpPr>
          <p:cNvPr id="2" name="Slide Number Placeholder 1">
            <a:extLst>
              <a:ext uri="{FF2B5EF4-FFF2-40B4-BE49-F238E27FC236}">
                <a16:creationId xmlns:a16="http://schemas.microsoft.com/office/drawing/2014/main" id="{62D5A32A-91DC-DC4F-A8A2-CEB3BA9DADA9}"/>
              </a:ext>
            </a:extLst>
          </p:cNvPr>
          <p:cNvSpPr>
            <a:spLocks noGrp="1"/>
          </p:cNvSpPr>
          <p:nvPr>
            <p:ph type="sldNum" sz="quarter" idx="12"/>
          </p:nvPr>
        </p:nvSpPr>
        <p:spPr/>
        <p:txBody>
          <a:bodyPr/>
          <a:lstStyle/>
          <a:p>
            <a:fld id="{ED6D2009-AE8B-8448-879D-7D152E33A872}" type="slidenum">
              <a:rPr lang="en-GB" smtClean="0"/>
              <a:t>52</a:t>
            </a:fld>
            <a:endParaRPr lang="en-GB"/>
          </a:p>
        </p:txBody>
      </p:sp>
    </p:spTree>
    <p:extLst>
      <p:ext uri="{BB962C8B-B14F-4D97-AF65-F5344CB8AC3E}">
        <p14:creationId xmlns:p14="http://schemas.microsoft.com/office/powerpoint/2010/main" val="331845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pPr lvl="0"/>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dirty="0">
                <a:solidFill>
                  <a:srgbClr val="424242"/>
                </a:solidFill>
              </a:rPr>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2279C389-8FCE-3441-A124-04C110954C3A}"/>
              </a:ext>
            </a:extLst>
          </p:cNvPr>
          <p:cNvSpPr>
            <a:spLocks noGrp="1"/>
          </p:cNvSpPr>
          <p:nvPr>
            <p:ph type="sldNum" sz="quarter" idx="12"/>
          </p:nvPr>
        </p:nvSpPr>
        <p:spPr/>
        <p:txBody>
          <a:bodyPr/>
          <a:lstStyle/>
          <a:p>
            <a:fld id="{ED6D2009-AE8B-8448-879D-7D152E33A872}" type="slidenum">
              <a:rPr lang="en-GB" smtClean="0"/>
              <a:t>53</a:t>
            </a:fld>
            <a:endParaRPr lang="en-GB"/>
          </a:p>
        </p:txBody>
      </p:sp>
    </p:spTree>
    <p:extLst>
      <p:ext uri="{BB962C8B-B14F-4D97-AF65-F5344CB8AC3E}">
        <p14:creationId xmlns:p14="http://schemas.microsoft.com/office/powerpoint/2010/main" val="1229554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memA[g_id];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059B306F-EC0C-E942-AA5A-C97903D4E5E9}"/>
              </a:ext>
            </a:extLst>
          </p:cNvPr>
          <p:cNvSpPr>
            <a:spLocks noGrp="1"/>
          </p:cNvSpPr>
          <p:nvPr>
            <p:ph type="sldNum" sz="quarter" idx="12"/>
          </p:nvPr>
        </p:nvSpPr>
        <p:spPr/>
        <p:txBody>
          <a:bodyPr/>
          <a:lstStyle/>
          <a:p>
            <a:fld id="{ED6D2009-AE8B-8448-879D-7D152E33A872}" type="slidenum">
              <a:rPr lang="en-GB" smtClean="0"/>
              <a:t>54</a:t>
            </a:fld>
            <a:endParaRPr lang="en-GB"/>
          </a:p>
        </p:txBody>
      </p:sp>
    </p:spTree>
    <p:extLst>
      <p:ext uri="{BB962C8B-B14F-4D97-AF65-F5344CB8AC3E}">
        <p14:creationId xmlns:p14="http://schemas.microsoft.com/office/powerpoint/2010/main" val="291227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memA[g_id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t>Memory access patterns</a:t>
            </a:r>
            <a:endParaRPr lang="en-GB" dirty="0"/>
          </a:p>
        </p:txBody>
      </p:sp>
      <p:sp>
        <p:nvSpPr>
          <p:cNvPr id="2" name="Slide Number Placeholder 1">
            <a:extLst>
              <a:ext uri="{FF2B5EF4-FFF2-40B4-BE49-F238E27FC236}">
                <a16:creationId xmlns:a16="http://schemas.microsoft.com/office/drawing/2014/main" id="{42AFEF1D-9CA2-A148-BF83-F1B3F1ADA9A4}"/>
              </a:ext>
            </a:extLst>
          </p:cNvPr>
          <p:cNvSpPr>
            <a:spLocks noGrp="1"/>
          </p:cNvSpPr>
          <p:nvPr>
            <p:ph type="sldNum" sz="quarter" idx="12"/>
          </p:nvPr>
        </p:nvSpPr>
        <p:spPr/>
        <p:txBody>
          <a:bodyPr/>
          <a:lstStyle/>
          <a:p>
            <a:fld id="{ED6D2009-AE8B-8448-879D-7D152E33A872}" type="slidenum">
              <a:rPr lang="en-GB" smtClean="0"/>
              <a:t>55</a:t>
            </a:fld>
            <a:endParaRPr lang="en-GB"/>
          </a:p>
        </p:txBody>
      </p:sp>
    </p:spTree>
    <p:extLst>
      <p:ext uri="{BB962C8B-B14F-4D97-AF65-F5344CB8AC3E}">
        <p14:creationId xmlns:p14="http://schemas.microsoft.com/office/powerpoint/2010/main" val="373603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a:xfrm>
            <a:off x="179512" y="1215598"/>
            <a:ext cx="8734636" cy="4525963"/>
          </a:xfrm>
        </p:spPr>
        <p:txBody>
          <a:bodyPr>
            <a:normAutofit fontScale="92500"/>
          </a:bodyPr>
          <a:lstStyle/>
          <a:p>
            <a:r>
              <a:rPr lang="en-GB" dirty="0"/>
              <a:t>“Structure of Arrays vs. Array of Structures” problem</a:t>
            </a:r>
          </a:p>
          <a:p>
            <a:r>
              <a:rPr lang="en-GB" dirty="0"/>
              <a:t>Array of Structures (</a:t>
            </a:r>
            <a:r>
              <a:rPr lang="en-GB" dirty="0" err="1"/>
              <a:t>AoS</a:t>
            </a:r>
            <a:r>
              <a:rPr lang="en-GB" dirty="0"/>
              <a:t>) often more natural to code</a:t>
            </a:r>
          </a:p>
          <a:p>
            <a:pPr marL="0" indent="0">
              <a:buNone/>
            </a:pPr>
            <a:r>
              <a:rPr lang="en-GB" b="1" dirty="0">
                <a:solidFill>
                  <a:schemeClr val="accent2"/>
                </a:solidFill>
                <a:latin typeface="Courier New Bold"/>
              </a:rPr>
              <a:t>	</a:t>
            </a:r>
            <a:r>
              <a:rPr lang="en-GB" b="1" dirty="0" err="1">
                <a:solidFill>
                  <a:schemeClr val="accent2"/>
                </a:solidFill>
                <a:latin typeface="Courier New Bold"/>
              </a:rPr>
              <a:t>struct</a:t>
            </a:r>
            <a:r>
              <a:rPr lang="en-GB" b="1" dirty="0">
                <a:latin typeface="Courier New Bold"/>
              </a:rPr>
              <a:t> Point{ </a:t>
            </a:r>
            <a:r>
              <a:rPr lang="en-GB" b="1" dirty="0">
                <a:solidFill>
                  <a:schemeClr val="accent2"/>
                </a:solidFill>
                <a:latin typeface="Courier New Bold"/>
              </a:rPr>
              <a:t>float</a:t>
            </a:r>
            <a:r>
              <a:rPr lang="en-GB" b="1" dirty="0">
                <a:latin typeface="Courier New Bold"/>
              </a:rPr>
              <a:t> x, y, z, a; };</a:t>
            </a:r>
          </a:p>
          <a:p>
            <a:pPr marL="0" indent="0">
              <a:buNone/>
            </a:pPr>
            <a:r>
              <a:rPr lang="en-GB" b="1" dirty="0">
                <a:latin typeface="Courier New Bold"/>
              </a:rPr>
              <a:t>	Point *Points;</a:t>
            </a:r>
            <a:endParaRPr lang="en-GB" dirty="0"/>
          </a:p>
          <a:p>
            <a:pPr marL="0" indent="0">
              <a:buNone/>
            </a:pPr>
            <a:endParaRPr lang="en-GB" dirty="0"/>
          </a:p>
          <a:p>
            <a:r>
              <a:rPr lang="en-GB" dirty="0"/>
              <a:t>Structure of Arrays (</a:t>
            </a:r>
            <a:r>
              <a:rPr lang="en-GB" dirty="0" err="1"/>
              <a:t>SoA</a:t>
            </a:r>
            <a:r>
              <a:rPr lang="en-GB" dirty="0"/>
              <a:t>) suits memory coalescence in vector units</a:t>
            </a:r>
          </a:p>
          <a:p>
            <a:pPr marL="0" indent="0">
              <a:buNone/>
            </a:pPr>
            <a:r>
              <a:rPr lang="en-GB" b="1" dirty="0">
                <a:solidFill>
                  <a:schemeClr val="accent2"/>
                </a:solidFill>
                <a:latin typeface="Courier New Bold"/>
              </a:rPr>
              <a:t>	</a:t>
            </a:r>
            <a:r>
              <a:rPr lang="en-GB" sz="2600" b="1" dirty="0" err="1">
                <a:solidFill>
                  <a:schemeClr val="accent2"/>
                </a:solidFill>
                <a:latin typeface="Courier New Bold"/>
              </a:rPr>
              <a:t>struct</a:t>
            </a:r>
            <a:r>
              <a:rPr lang="en-GB" sz="2600" b="1" dirty="0">
                <a:solidFill>
                  <a:schemeClr val="accent2"/>
                </a:solidFill>
                <a:latin typeface="Courier New Bold"/>
              </a:rPr>
              <a:t> </a:t>
            </a:r>
            <a:r>
              <a:rPr lang="en-GB" sz="2600" b="1" dirty="0">
                <a:latin typeface="Courier New Bold"/>
              </a:rPr>
              <a:t>{ </a:t>
            </a:r>
            <a:r>
              <a:rPr lang="en-GB" sz="2600" b="1" dirty="0">
                <a:solidFill>
                  <a:schemeClr val="accent2"/>
                </a:solidFill>
                <a:latin typeface="Courier New Bold"/>
              </a:rPr>
              <a:t>float</a:t>
            </a:r>
            <a:r>
              <a:rPr lang="en-GB" sz="2600" b="1" dirty="0">
                <a:latin typeface="Courier New Bold"/>
              </a:rPr>
              <a:t> *x, *y, *z, *a; } Points; </a:t>
            </a:r>
            <a:endParaRPr lang="en-GB" dirty="0"/>
          </a:p>
          <a:p>
            <a:endParaRPr lang="en-GB" dirty="0"/>
          </a:p>
          <a:p>
            <a:endParaRPr lang="en-GB" dirty="0"/>
          </a:p>
          <a:p>
            <a:endParaRPr lang="en-GB" dirty="0"/>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88455922"/>
              </p:ext>
            </p:extLst>
          </p:nvPr>
        </p:nvGraphicFramePr>
        <p:xfrm>
          <a:off x="576372" y="604216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343404473"/>
              </p:ext>
            </p:extLst>
          </p:nvPr>
        </p:nvGraphicFramePr>
        <p:xfrm>
          <a:off x="1536845" y="3603885"/>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63009" y="5580291"/>
            <a:ext cx="2573487" cy="1200329"/>
          </a:xfrm>
          <a:prstGeom prst="rect">
            <a:avLst/>
          </a:prstGeom>
          <a:noFill/>
        </p:spPr>
        <p:txBody>
          <a:bodyPr wrap="square" rtlCol="0">
            <a:spAutoFit/>
          </a:bodyPr>
          <a:lstStyle/>
          <a:p>
            <a:r>
              <a:rPr lang="en-GB" dirty="0">
                <a:solidFill>
                  <a:schemeClr val="accent1"/>
                </a:solidFill>
              </a:rPr>
              <a:t>Adjacent work-items/vector-lanes like to access adjacent memory locations</a:t>
            </a:r>
          </a:p>
        </p:txBody>
      </p:sp>
      <p:sp>
        <p:nvSpPr>
          <p:cNvPr id="5" name="Slide Number Placeholder 4">
            <a:extLst>
              <a:ext uri="{FF2B5EF4-FFF2-40B4-BE49-F238E27FC236}">
                <a16:creationId xmlns:a16="http://schemas.microsoft.com/office/drawing/2014/main" id="{2C984DBD-6269-1440-AD53-ACF2A6F7AD38}"/>
              </a:ext>
            </a:extLst>
          </p:cNvPr>
          <p:cNvSpPr>
            <a:spLocks noGrp="1"/>
          </p:cNvSpPr>
          <p:nvPr>
            <p:ph type="sldNum" sz="quarter" idx="12"/>
          </p:nvPr>
        </p:nvSpPr>
        <p:spPr/>
        <p:txBody>
          <a:bodyPr/>
          <a:lstStyle/>
          <a:p>
            <a:fld id="{ED6D2009-AE8B-8448-879D-7D152E33A872}" type="slidenum">
              <a:rPr lang="en-GB" smtClean="0"/>
              <a:t>56</a:t>
            </a:fld>
            <a:endParaRPr lang="en-GB"/>
          </a:p>
        </p:txBody>
      </p:sp>
    </p:spTree>
    <p:extLst>
      <p:ext uri="{BB962C8B-B14F-4D97-AF65-F5344CB8AC3E}">
        <p14:creationId xmlns:p14="http://schemas.microsoft.com/office/powerpoint/2010/main" val="285337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*g_id];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38" name="Shape 338"/>
          <p:cNvSpPr/>
          <p:nvPr/>
        </p:nvSpPr>
        <p:spPr>
          <a:xfrm>
            <a:off x="3699588" y="5142384"/>
            <a:ext cx="4327082" cy="115416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algn="ctr" defTabSz="410751">
              <a:defRPr sz="1800"/>
            </a:pPr>
            <a:r>
              <a:rPr sz="2500" dirty="0" err="1">
                <a:solidFill>
                  <a:srgbClr val="535353"/>
                </a:solidFill>
                <a:sym typeface="Gill Sans Light"/>
              </a:rPr>
              <a:t>Strided</a:t>
            </a:r>
            <a:r>
              <a:rPr sz="2500" dirty="0">
                <a:solidFill>
                  <a:srgbClr val="535353"/>
                </a:solidFill>
                <a:sym typeface="Gill Sans Light"/>
              </a:rPr>
              <a:t> access results in multiple </a:t>
            </a:r>
          </a:p>
          <a:p>
            <a:pPr algn="ctr" defTabSz="410751">
              <a:defRPr sz="1800"/>
            </a:pPr>
            <a:r>
              <a:rPr sz="2500" dirty="0">
                <a:solidFill>
                  <a:srgbClr val="535353"/>
                </a:solidFill>
                <a:sym typeface="Gill Sans Light"/>
              </a:rPr>
              <a:t>memory transactions (</a:t>
            </a:r>
            <a:r>
              <a:rPr lang="en-GB" sz="2500" dirty="0">
                <a:solidFill>
                  <a:srgbClr val="535353"/>
                </a:solidFill>
                <a:sym typeface="Gill Sans Light"/>
              </a:rPr>
              <a:t>bad </a:t>
            </a:r>
            <a:r>
              <a:rPr sz="2500" dirty="0">
                <a:solidFill>
                  <a:srgbClr val="535353"/>
                </a:solidFill>
                <a:sym typeface="Gill Sans Light"/>
              </a:rPr>
              <a:t> </a:t>
            </a:r>
          </a:p>
          <a:p>
            <a:pPr algn="ctr" defTabSz="410751">
              <a:defRPr sz="1800"/>
            </a:pPr>
            <a:r>
              <a:rPr lang="en-GB" sz="2500" dirty="0">
                <a:solidFill>
                  <a:srgbClr val="535353"/>
                </a:solidFill>
                <a:sym typeface="Gill Sans Light"/>
              </a:rPr>
              <a:t>for</a:t>
            </a:r>
            <a:r>
              <a:rPr sz="2500" dirty="0">
                <a:solidFill>
                  <a:srgbClr val="535353"/>
                </a:solidFill>
                <a:sym typeface="Gill Sans Light"/>
              </a:rPr>
              <a:t>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40123790-3B1F-7D43-9081-97B01CD1065F}"/>
              </a:ext>
            </a:extLst>
          </p:cNvPr>
          <p:cNvSpPr>
            <a:spLocks noGrp="1"/>
          </p:cNvSpPr>
          <p:nvPr>
            <p:ph type="sldNum" sz="quarter" idx="12"/>
          </p:nvPr>
        </p:nvSpPr>
        <p:spPr/>
        <p:txBody>
          <a:bodyPr/>
          <a:lstStyle/>
          <a:p>
            <a:fld id="{ED6D2009-AE8B-8448-879D-7D152E33A872}" type="slidenum">
              <a:rPr lang="en-GB" smtClean="0"/>
              <a:t>57</a:t>
            </a:fld>
            <a:endParaRPr lang="en-GB"/>
          </a:p>
        </p:txBody>
      </p:sp>
    </p:spTree>
    <p:extLst>
      <p:ext uri="{BB962C8B-B14F-4D97-AF65-F5344CB8AC3E}">
        <p14:creationId xmlns:p14="http://schemas.microsoft.com/office/powerpoint/2010/main" val="352274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(g_id);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68" name="Shape 338">
            <a:extLst>
              <a:ext uri="{FF2B5EF4-FFF2-40B4-BE49-F238E27FC236}">
                <a16:creationId xmlns:a16="http://schemas.microsoft.com/office/drawing/2014/main" id="{D5CEE9C5-80D5-3B41-95A9-0D6572766244}"/>
              </a:ext>
            </a:extLst>
          </p:cNvPr>
          <p:cNvSpPr/>
          <p:nvPr/>
        </p:nvSpPr>
        <p:spPr>
          <a:xfrm>
            <a:off x="4171952" y="5171340"/>
            <a:ext cx="4093268" cy="11541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410751">
              <a:defRPr sz="1800"/>
            </a:pPr>
            <a:r>
              <a:rPr lang="en-GB" sz="2500" dirty="0">
                <a:solidFill>
                  <a:srgbClr val="535353"/>
                </a:solidFill>
                <a:sym typeface="Gill Sans Light"/>
              </a:rPr>
              <a:t>Random</a:t>
            </a:r>
            <a:r>
              <a:rPr sz="2500" dirty="0">
                <a:solidFill>
                  <a:srgbClr val="535353"/>
                </a:solidFill>
                <a:sym typeface="Gill Sans Light"/>
              </a:rPr>
              <a:t> access results in </a:t>
            </a:r>
            <a:r>
              <a:rPr lang="en-GB" sz="2500" dirty="0">
                <a:solidFill>
                  <a:srgbClr val="535353"/>
                </a:solidFill>
                <a:sym typeface="Gill Sans Light"/>
              </a:rPr>
              <a:t>potentially the worst case scenario</a:t>
            </a:r>
            <a:endParaRPr sz="2500" dirty="0">
              <a:solidFill>
                <a:srgbClr val="535353"/>
              </a:solidFill>
              <a:sym typeface="Gill Sans Light"/>
            </a:endParaRPr>
          </a:p>
        </p:txBody>
      </p:sp>
      <p:sp>
        <p:nvSpPr>
          <p:cNvPr id="2" name="Slide Number Placeholder 1">
            <a:extLst>
              <a:ext uri="{FF2B5EF4-FFF2-40B4-BE49-F238E27FC236}">
                <a16:creationId xmlns:a16="http://schemas.microsoft.com/office/drawing/2014/main" id="{BBEF934D-51D1-7548-94E0-F7A5173C2D39}"/>
              </a:ext>
            </a:extLst>
          </p:cNvPr>
          <p:cNvSpPr>
            <a:spLocks noGrp="1"/>
          </p:cNvSpPr>
          <p:nvPr>
            <p:ph type="sldNum" sz="quarter" idx="12"/>
          </p:nvPr>
        </p:nvSpPr>
        <p:spPr/>
        <p:txBody>
          <a:bodyPr/>
          <a:lstStyle/>
          <a:p>
            <a:fld id="{ED6D2009-AE8B-8448-879D-7D152E33A872}" type="slidenum">
              <a:rPr lang="en-GB" smtClean="0"/>
              <a:t>58</a:t>
            </a:fld>
            <a:endParaRPr lang="en-GB"/>
          </a:p>
        </p:txBody>
      </p:sp>
    </p:spTree>
    <p:extLst>
      <p:ext uri="{BB962C8B-B14F-4D97-AF65-F5344CB8AC3E}">
        <p14:creationId xmlns:p14="http://schemas.microsoft.com/office/powerpoint/2010/main" val="2320473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Buffers</a:t>
            </a:r>
          </a:p>
        </p:txBody>
      </p:sp>
      <p:sp>
        <p:nvSpPr>
          <p:cNvPr id="3" name="Content Placeholder 2"/>
          <p:cNvSpPr>
            <a:spLocks noGrp="1"/>
          </p:cNvSpPr>
          <p:nvPr>
            <p:ph idx="1"/>
          </p:nvPr>
        </p:nvSpPr>
        <p:spPr/>
        <p:txBody>
          <a:bodyPr>
            <a:normAutofit fontScale="92500"/>
          </a:bodyPr>
          <a:lstStyle/>
          <a:p>
            <a:r>
              <a:rPr lang="en-US" dirty="0"/>
              <a:t>If you have positional data, you may be tempted to create a structure with </a:t>
            </a:r>
            <a:r>
              <a:rPr lang="en-US" dirty="0" err="1"/>
              <a:t>x,y,z</a:t>
            </a:r>
            <a:r>
              <a:rPr lang="en-US" dirty="0"/>
              <a:t> coordinates</a:t>
            </a:r>
          </a:p>
          <a:p>
            <a:r>
              <a:rPr lang="en-US" dirty="0"/>
              <a:t>But when it comes to running on a GPU, this </a:t>
            </a:r>
            <a:r>
              <a:rPr lang="en-US" dirty="0" err="1"/>
              <a:t>strided</a:t>
            </a:r>
            <a:r>
              <a:rPr lang="en-US" dirty="0"/>
              <a:t> (</a:t>
            </a:r>
            <a:r>
              <a:rPr lang="en-US" dirty="0" err="1"/>
              <a:t>AoS</a:t>
            </a:r>
            <a:r>
              <a:rPr lang="en-US" dirty="0"/>
              <a:t>) access will be slower than contiguous  (</a:t>
            </a:r>
            <a:r>
              <a:rPr lang="en-US" dirty="0" err="1"/>
              <a:t>SoA</a:t>
            </a:r>
            <a:r>
              <a:rPr lang="en-US" dirty="0"/>
              <a:t>) access</a:t>
            </a:r>
          </a:p>
          <a:p>
            <a:r>
              <a:rPr lang="en-US" b="1" dirty="0" err="1">
                <a:solidFill>
                  <a:srgbClr val="3366FF"/>
                </a:solidFill>
                <a:latin typeface="Courier New"/>
                <a:cs typeface="Courier New"/>
              </a:rPr>
              <a:t>clCreateSubBuffer</a:t>
            </a:r>
            <a:r>
              <a:rPr lang="en-US" dirty="0">
                <a:solidFill>
                  <a:srgbClr val="3366FF"/>
                </a:solidFill>
              </a:rPr>
              <a:t> </a:t>
            </a:r>
            <a:r>
              <a:rPr lang="en-US" dirty="0"/>
              <a:t>allows you to create a region within a pre-existing buffer, which could ease the process of converting data from </a:t>
            </a:r>
            <a:r>
              <a:rPr lang="en-US" dirty="0" err="1"/>
              <a:t>AoS</a:t>
            </a:r>
            <a:r>
              <a:rPr lang="en-US" dirty="0"/>
              <a:t> to </a:t>
            </a:r>
            <a:r>
              <a:rPr lang="en-US" dirty="0" err="1"/>
              <a:t>SoA</a:t>
            </a:r>
            <a:r>
              <a:rPr lang="en-US" dirty="0"/>
              <a:t> format</a:t>
            </a:r>
          </a:p>
        </p:txBody>
      </p:sp>
      <p:sp>
        <p:nvSpPr>
          <p:cNvPr id="4" name="Slide Number Placeholder 3">
            <a:extLst>
              <a:ext uri="{FF2B5EF4-FFF2-40B4-BE49-F238E27FC236}">
                <a16:creationId xmlns:a16="http://schemas.microsoft.com/office/drawing/2014/main" id="{3D152BFD-64F2-BC48-A18C-7BA2DAA305C4}"/>
              </a:ext>
            </a:extLst>
          </p:cNvPr>
          <p:cNvSpPr>
            <a:spLocks noGrp="1"/>
          </p:cNvSpPr>
          <p:nvPr>
            <p:ph type="sldNum" sz="quarter" idx="12"/>
          </p:nvPr>
        </p:nvSpPr>
        <p:spPr/>
        <p:txBody>
          <a:bodyPr/>
          <a:lstStyle/>
          <a:p>
            <a:fld id="{ED6D2009-AE8B-8448-879D-7D152E33A872}" type="slidenum">
              <a:rPr lang="en-GB" smtClean="0"/>
              <a:t>59</a:t>
            </a:fld>
            <a:endParaRPr lang="en-GB"/>
          </a:p>
        </p:txBody>
      </p:sp>
    </p:spTree>
    <p:extLst>
      <p:ext uri="{BB962C8B-B14F-4D97-AF65-F5344CB8AC3E}">
        <p14:creationId xmlns:p14="http://schemas.microsoft.com/office/powerpoint/2010/main" val="20997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Tools</a:t>
            </a:r>
          </a:p>
        </p:txBody>
      </p:sp>
      <p:sp>
        <p:nvSpPr>
          <p:cNvPr id="3" name="Content Placeholder 2"/>
          <p:cNvSpPr>
            <a:spLocks noGrp="1"/>
          </p:cNvSpPr>
          <p:nvPr>
            <p:ph idx="1"/>
          </p:nvPr>
        </p:nvSpPr>
        <p:spPr/>
        <p:txBody>
          <a:bodyPr>
            <a:normAutofit fontScale="92500" lnSpcReduction="10000"/>
          </a:bodyPr>
          <a:lstStyle/>
          <a:p>
            <a:r>
              <a:rPr lang="en-US" dirty="0"/>
              <a:t>Intel Graphics Performance Analyzers, </a:t>
            </a:r>
            <a:r>
              <a:rPr lang="en-US" dirty="0" err="1"/>
              <a:t>vTune</a:t>
            </a:r>
            <a:r>
              <a:rPr lang="en-US" dirty="0"/>
              <a:t>, and Offline Compiler</a:t>
            </a:r>
          </a:p>
          <a:p>
            <a:r>
              <a:rPr lang="en-US" dirty="0"/>
              <a:t>AMD </a:t>
            </a:r>
            <a:r>
              <a:rPr lang="en-US" dirty="0" err="1"/>
              <a:t>CodeXL</a:t>
            </a:r>
            <a:endParaRPr lang="en-US" dirty="0"/>
          </a:p>
          <a:p>
            <a:r>
              <a:rPr lang="en-US" dirty="0"/>
              <a:t>NVIDIA NVVP/</a:t>
            </a:r>
            <a:r>
              <a:rPr lang="en-US" dirty="0" err="1"/>
              <a:t>Nsight</a:t>
            </a:r>
            <a:r>
              <a:rPr lang="en-US" dirty="0"/>
              <a:t> (no longer support OpenCL)</a:t>
            </a:r>
          </a:p>
          <a:p>
            <a:r>
              <a:rPr lang="en-US" dirty="0"/>
              <a:t>Qualcomm </a:t>
            </a:r>
            <a:r>
              <a:rPr lang="en-US" dirty="0" err="1"/>
              <a:t>Adreno</a:t>
            </a:r>
            <a:r>
              <a:rPr lang="en-US" dirty="0"/>
              <a:t> Profiler</a:t>
            </a:r>
          </a:p>
          <a:p>
            <a:r>
              <a:rPr lang="en-US" dirty="0"/>
              <a:t>ARM DS-5</a:t>
            </a:r>
          </a:p>
          <a:p>
            <a:r>
              <a:rPr lang="en-US" dirty="0"/>
              <a:t>Imagination </a:t>
            </a:r>
            <a:r>
              <a:rPr lang="en-US" dirty="0" err="1"/>
              <a:t>PVRTune</a:t>
            </a:r>
            <a:endParaRPr lang="en-US" dirty="0"/>
          </a:p>
          <a:p>
            <a:r>
              <a:rPr lang="en-US" dirty="0" err="1"/>
              <a:t>Extrae</a:t>
            </a:r>
            <a:r>
              <a:rPr lang="en-US" dirty="0"/>
              <a:t> and </a:t>
            </a:r>
            <a:r>
              <a:rPr lang="en-US" dirty="0" err="1"/>
              <a:t>Paraver</a:t>
            </a:r>
            <a:r>
              <a:rPr lang="en-US" dirty="0"/>
              <a:t> (Barcelona Supercomputing Center)</a:t>
            </a:r>
          </a:p>
          <a:p>
            <a:endParaRPr lang="en-US" dirty="0"/>
          </a:p>
        </p:txBody>
      </p:sp>
      <p:sp>
        <p:nvSpPr>
          <p:cNvPr id="4" name="Slide Number Placeholder 3">
            <a:extLst>
              <a:ext uri="{FF2B5EF4-FFF2-40B4-BE49-F238E27FC236}">
                <a16:creationId xmlns:a16="http://schemas.microsoft.com/office/drawing/2014/main" id="{204152D9-53C6-914A-91B0-D1ACFB983024}"/>
              </a:ext>
            </a:extLst>
          </p:cNvPr>
          <p:cNvSpPr>
            <a:spLocks noGrp="1"/>
          </p:cNvSpPr>
          <p:nvPr>
            <p:ph type="sldNum" sz="quarter" idx="12"/>
          </p:nvPr>
        </p:nvSpPr>
        <p:spPr/>
        <p:txBody>
          <a:bodyPr/>
          <a:lstStyle/>
          <a:p>
            <a:fld id="{ED6D2009-AE8B-8448-879D-7D152E33A872}" type="slidenum">
              <a:rPr lang="en-GB" smtClean="0"/>
              <a:t>6</a:t>
            </a:fld>
            <a:endParaRPr lang="en-GB"/>
          </a:p>
        </p:txBody>
      </p:sp>
    </p:spTree>
    <p:extLst>
      <p:ext uri="{BB962C8B-B14F-4D97-AF65-F5344CB8AC3E}">
        <p14:creationId xmlns:p14="http://schemas.microsoft.com/office/powerpoint/2010/main" val="168550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Constant Memory</a:t>
            </a:r>
          </a:p>
        </p:txBody>
      </p:sp>
      <p:sp>
        <p:nvSpPr>
          <p:cNvPr id="5" name="Text Placeholder 4"/>
          <p:cNvSpPr>
            <a:spLocks noGrp="1"/>
          </p:cNvSpPr>
          <p:nvPr>
            <p:ph type="body" sz="half" idx="4294967295"/>
          </p:nvPr>
        </p:nvSpPr>
        <p:spPr>
          <a:xfrm>
            <a:off x="251520" y="1124744"/>
            <a:ext cx="3888432" cy="5328592"/>
          </a:xfrm>
        </p:spPr>
        <p:txBody>
          <a:bodyPr>
            <a:noAutofit/>
          </a:bodyPr>
          <a:lstStyle/>
          <a:p>
            <a:pPr marL="285750" indent="-285750">
              <a:buFont typeface="Arial"/>
              <a:buChar char="•"/>
            </a:pPr>
            <a:r>
              <a:rPr lang="en-US" sz="1800" dirty="0"/>
              <a:t>Constant memory can be considered a store for data that never changes</a:t>
            </a:r>
          </a:p>
          <a:p>
            <a:pPr marL="285750" indent="-285750">
              <a:buFont typeface="Arial"/>
              <a:buChar char="•"/>
            </a:pPr>
            <a:r>
              <a:rPr lang="en-US" sz="1800" dirty="0"/>
              <a:t>Setting and updating constants in memory uses the same interface as global memory, with </a:t>
            </a:r>
            <a:r>
              <a:rPr lang="en-US" sz="1800" dirty="0" err="1"/>
              <a:t>enqueueRead</a:t>
            </a:r>
            <a:r>
              <a:rPr lang="en-US" sz="1800" dirty="0"/>
              <a:t>/</a:t>
            </a:r>
            <a:r>
              <a:rPr lang="en-US" sz="1800" dirty="0" err="1"/>
              <a:t>enqueueWrite</a:t>
            </a:r>
            <a:r>
              <a:rPr lang="en-US" sz="1800" dirty="0"/>
              <a:t> commands</a:t>
            </a:r>
          </a:p>
          <a:p>
            <a:pPr marL="285750" indent="-285750">
              <a:buFont typeface="Arial"/>
              <a:buChar char="•"/>
            </a:pPr>
            <a:r>
              <a:rPr lang="en-US" sz="1800" dirty="0"/>
              <a:t>The difference is how it is declared in the kernel</a:t>
            </a:r>
          </a:p>
          <a:p>
            <a:pPr marL="285750" indent="-285750">
              <a:buFont typeface="Arial"/>
              <a:buChar char="•"/>
            </a:pPr>
            <a:r>
              <a:rPr lang="en-US" sz="1800" dirty="0"/>
              <a:t>Some devices may have dedicated on-chip caches or data-paths for constant memory</a:t>
            </a:r>
          </a:p>
          <a:p>
            <a:pPr marL="285750" indent="-285750">
              <a:buFont typeface="Arial"/>
              <a:buChar char="•"/>
            </a:pPr>
            <a:r>
              <a:rPr lang="en-US" sz="1800" dirty="0"/>
              <a:t>Devices are guaranteed to support constant memory allocations of at least 64kB</a:t>
            </a:r>
          </a:p>
          <a:p>
            <a:pPr marL="285750" indent="-285750">
              <a:buFont typeface="Arial"/>
              <a:buChar char="•"/>
            </a:pPr>
            <a:r>
              <a:rPr lang="en-US" sz="1800" dirty="0"/>
              <a:t>Can also declare OpenCL program scope constant data, but this has to be initialized at OpenCL program compile time</a:t>
            </a:r>
          </a:p>
        </p:txBody>
      </p:sp>
      <p:sp>
        <p:nvSpPr>
          <p:cNvPr id="6" name="Content Placeholder 3"/>
          <p:cNvSpPr>
            <a:spLocks noGrp="1"/>
          </p:cNvSpPr>
          <p:nvPr>
            <p:ph idx="4294967295"/>
          </p:nvPr>
        </p:nvSpPr>
        <p:spPr>
          <a:xfrm>
            <a:off x="4644008" y="1844824"/>
            <a:ext cx="4499992" cy="3921125"/>
          </a:xfrm>
        </p:spPr>
        <p:txBody>
          <a:bodyPr>
            <a:normAutofit/>
          </a:bodyPr>
          <a:lstStyle/>
          <a:p>
            <a:pPr marL="0" indent="0">
              <a:buNone/>
            </a:pPr>
            <a:r>
              <a:rPr lang="en-US" sz="1400" b="1" dirty="0">
                <a:solidFill>
                  <a:schemeClr val="accent2"/>
                </a:solidFill>
                <a:latin typeface="Courier New"/>
                <a:cs typeface="Courier New"/>
              </a:rPr>
              <a:t>kernel</a:t>
            </a:r>
            <a:r>
              <a:rPr lang="en-US" sz="1400" b="1" dirty="0">
                <a:latin typeface="Courier New"/>
                <a:cs typeface="Courier New"/>
              </a:rPr>
              <a:t> </a:t>
            </a:r>
            <a:r>
              <a:rPr lang="en-US" sz="1400" b="1" i="1" dirty="0">
                <a:solidFill>
                  <a:srgbClr val="3366FF"/>
                </a:solidFill>
                <a:latin typeface="Courier New"/>
                <a:cs typeface="Courier New"/>
              </a:rPr>
              <a:t>void</a:t>
            </a:r>
            <a:r>
              <a:rPr lang="en-US" sz="1400" b="1" dirty="0">
                <a:latin typeface="Courier New"/>
                <a:cs typeface="Courier New"/>
              </a:rPr>
              <a:t> </a:t>
            </a:r>
            <a:r>
              <a:rPr lang="en-US" sz="1400" b="1" dirty="0" err="1">
                <a:solidFill>
                  <a:schemeClr val="accent3"/>
                </a:solidFill>
                <a:latin typeface="Courier New"/>
                <a:cs typeface="Courier New"/>
              </a:rPr>
              <a:t>calc_something</a:t>
            </a: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*b,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*c,</a:t>
            </a:r>
          </a:p>
          <a:p>
            <a:pPr marL="0" indent="0">
              <a:buNone/>
            </a:pPr>
            <a:endParaRPr lang="en-US" sz="1400" b="1" dirty="0">
              <a:latin typeface="Courier New"/>
              <a:cs typeface="Courier New"/>
            </a:endParaRPr>
          </a:p>
          <a:p>
            <a:pPr marL="0" indent="0">
              <a:buNone/>
            </a:pPr>
            <a:r>
              <a:rPr lang="en-US" sz="1400" b="1" dirty="0">
                <a:latin typeface="Courier New"/>
                <a:cs typeface="Courier New"/>
              </a:rPr>
              <a:t>  </a:t>
            </a:r>
            <a:r>
              <a:rPr lang="en-US" sz="1400" b="1" dirty="0">
                <a:solidFill>
                  <a:srgbClr val="008000"/>
                </a:solidFill>
                <a:latin typeface="Courier New"/>
                <a:cs typeface="Courier New"/>
              </a:rPr>
              <a:t>// constant memory is set by the host</a:t>
            </a:r>
          </a:p>
          <a:p>
            <a:pPr marL="0" indent="0">
              <a:buNone/>
            </a:pPr>
            <a:r>
              <a:rPr lang="en-US" sz="1400" b="1" dirty="0">
                <a:latin typeface="Courier New"/>
                <a:cs typeface="Courier New"/>
              </a:rPr>
              <a:t>  </a:t>
            </a:r>
            <a:r>
              <a:rPr lang="en-US" sz="1400" b="1" dirty="0">
                <a:solidFill>
                  <a:srgbClr val="C0504D"/>
                </a:solidFill>
                <a:latin typeface="Courier New"/>
                <a:cs typeface="Courier New"/>
              </a:rPr>
              <a:t>constant</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t>
            </a:r>
            <a:r>
              <a:rPr lang="en-US" sz="1400" b="1" dirty="0" err="1">
                <a:latin typeface="Courier New"/>
                <a:cs typeface="Courier New"/>
              </a:rPr>
              <a:t>params</a:t>
            </a:r>
            <a:endParaRPr lang="en-US" sz="1400" b="1" dirty="0">
              <a:latin typeface="Courier New"/>
              <a:cs typeface="Courier New"/>
            </a:endParaRPr>
          </a:p>
          <a:p>
            <a:pPr marL="0" indent="0">
              <a:buNone/>
            </a:pPr>
            <a:r>
              <a:rPr lang="en-US" sz="1400" b="1" dirty="0">
                <a:latin typeface="Courier New"/>
                <a:cs typeface="Courier New"/>
              </a:rPr>
              <a:t>)</a:t>
            </a:r>
          </a:p>
          <a:p>
            <a:pPr marL="0" indent="0">
              <a:buNone/>
            </a:pP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008000"/>
                </a:solidFill>
                <a:latin typeface="Courier New"/>
                <a:cs typeface="Courier New"/>
              </a:rPr>
              <a:t>// code here</a:t>
            </a:r>
          </a:p>
          <a:p>
            <a:pPr marL="0" indent="0">
              <a:buNone/>
            </a:pPr>
            <a:r>
              <a:rPr lang="en-US" sz="1400" b="1" dirty="0">
                <a:latin typeface="Courier New"/>
                <a:cs typeface="Courier New"/>
              </a:rPr>
              <a:t>}</a:t>
            </a:r>
          </a:p>
        </p:txBody>
      </p:sp>
      <p:sp>
        <p:nvSpPr>
          <p:cNvPr id="3" name="Slide Number Placeholder 2">
            <a:extLst>
              <a:ext uri="{FF2B5EF4-FFF2-40B4-BE49-F238E27FC236}">
                <a16:creationId xmlns:a16="http://schemas.microsoft.com/office/drawing/2014/main" id="{3E18C809-D4C1-7649-8F19-4FF289E375FC}"/>
              </a:ext>
            </a:extLst>
          </p:cNvPr>
          <p:cNvSpPr>
            <a:spLocks noGrp="1"/>
          </p:cNvSpPr>
          <p:nvPr>
            <p:ph type="sldNum" sz="quarter" idx="12"/>
          </p:nvPr>
        </p:nvSpPr>
        <p:spPr/>
        <p:txBody>
          <a:bodyPr/>
          <a:lstStyle/>
          <a:p>
            <a:fld id="{ED6D2009-AE8B-8448-879D-7D152E33A872}" type="slidenum">
              <a:rPr lang="en-GB" smtClean="0"/>
              <a:t>60</a:t>
            </a:fld>
            <a:endParaRPr lang="en-GB"/>
          </a:p>
        </p:txBody>
      </p:sp>
    </p:spTree>
    <p:extLst>
      <p:ext uri="{BB962C8B-B14F-4D97-AF65-F5344CB8AC3E}">
        <p14:creationId xmlns:p14="http://schemas.microsoft.com/office/powerpoint/2010/main" val="43284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lnSpcReduction="200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(cl::</a:t>
            </a:r>
            <a:r>
              <a:rPr lang="en-GB" dirty="0" err="1"/>
              <a:t>NullRange</a:t>
            </a:r>
            <a:r>
              <a:rPr lang="en-GB" dirty="0"/>
              <a:t>) might be good!</a:t>
            </a:r>
          </a:p>
        </p:txBody>
      </p:sp>
      <p:sp>
        <p:nvSpPr>
          <p:cNvPr id="2" name="Slide Number Placeholder 1">
            <a:extLst>
              <a:ext uri="{FF2B5EF4-FFF2-40B4-BE49-F238E27FC236}">
                <a16:creationId xmlns:a16="http://schemas.microsoft.com/office/drawing/2014/main" id="{AAD49A67-3448-8A45-A036-EB150E97F2D2}"/>
              </a:ext>
            </a:extLst>
          </p:cNvPr>
          <p:cNvSpPr>
            <a:spLocks noGrp="1"/>
          </p:cNvSpPr>
          <p:nvPr>
            <p:ph type="sldNum" sz="quarter" idx="12"/>
          </p:nvPr>
        </p:nvSpPr>
        <p:spPr/>
        <p:txBody>
          <a:bodyPr/>
          <a:lstStyle/>
          <a:p>
            <a:fld id="{ED6D2009-AE8B-8448-879D-7D152E33A872}" type="slidenum">
              <a:rPr lang="en-GB" smtClean="0"/>
              <a:t>61</a:t>
            </a:fld>
            <a:endParaRPr lang="en-GB"/>
          </a:p>
        </p:txBody>
      </p:sp>
    </p:spTree>
    <p:extLst>
      <p:ext uri="{BB962C8B-B14F-4D97-AF65-F5344CB8AC3E}">
        <p14:creationId xmlns:p14="http://schemas.microsoft.com/office/powerpoint/2010/main" val="140789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might be good!</a:t>
            </a:r>
          </a:p>
        </p:txBody>
      </p:sp>
      <p:sp>
        <p:nvSpPr>
          <p:cNvPr id="2" name="Slide Number Placeholder 1">
            <a:extLst>
              <a:ext uri="{FF2B5EF4-FFF2-40B4-BE49-F238E27FC236}">
                <a16:creationId xmlns:a16="http://schemas.microsoft.com/office/drawing/2014/main" id="{0C6E0CC6-0CD2-C14A-8023-1318579D7440}"/>
              </a:ext>
            </a:extLst>
          </p:cNvPr>
          <p:cNvSpPr>
            <a:spLocks noGrp="1"/>
          </p:cNvSpPr>
          <p:nvPr>
            <p:ph type="sldNum" sz="quarter" idx="12"/>
          </p:nvPr>
        </p:nvSpPr>
        <p:spPr/>
        <p:txBody>
          <a:bodyPr/>
          <a:lstStyle/>
          <a:p>
            <a:fld id="{ED6D2009-AE8B-8448-879D-7D152E33A872}" type="slidenum">
              <a:rPr lang="en-GB" smtClean="0"/>
              <a:t>62</a:t>
            </a:fld>
            <a:endParaRPr lang="en-GB"/>
          </a:p>
        </p:txBody>
      </p:sp>
    </p:spTree>
    <p:extLst>
      <p:ext uri="{BB962C8B-B14F-4D97-AF65-F5344CB8AC3E}">
        <p14:creationId xmlns:p14="http://schemas.microsoft.com/office/powerpoint/2010/main" val="3911696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Effect of work-group sizes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08" y="1688243"/>
            <a:ext cx="4088253" cy="236619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874" y="4221088"/>
            <a:ext cx="4088252" cy="23596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584" y="1688243"/>
            <a:ext cx="4088252" cy="2382623"/>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8961E01A-8F6D-3F49-970F-9D3F25D3F537}"/>
              </a:ext>
            </a:extLst>
          </p:cNvPr>
          <p:cNvSpPr>
            <a:spLocks noGrp="1"/>
          </p:cNvSpPr>
          <p:nvPr>
            <p:ph type="sldNum" sz="quarter" idx="12"/>
          </p:nvPr>
        </p:nvSpPr>
        <p:spPr/>
        <p:txBody>
          <a:bodyPr/>
          <a:lstStyle/>
          <a:p>
            <a:fld id="{ED6D2009-AE8B-8448-879D-7D152E33A872}" type="slidenum">
              <a:rPr lang="en-GB" smtClean="0"/>
              <a:t>63</a:t>
            </a:fld>
            <a:endParaRPr lang="en-GB"/>
          </a:p>
        </p:txBody>
      </p:sp>
    </p:spTree>
    <p:extLst>
      <p:ext uri="{BB962C8B-B14F-4D97-AF65-F5344CB8AC3E}">
        <p14:creationId xmlns:p14="http://schemas.microsoft.com/office/powerpoint/2010/main" val="276550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work-groups</a:t>
            </a:r>
          </a:p>
        </p:txBody>
      </p:sp>
      <p:sp>
        <p:nvSpPr>
          <p:cNvPr id="3" name="Content Placeholder 2"/>
          <p:cNvSpPr>
            <a:spLocks noGrp="1"/>
          </p:cNvSpPr>
          <p:nvPr>
            <p:ph idx="1"/>
          </p:nvPr>
        </p:nvSpPr>
        <p:spPr>
          <a:xfrm>
            <a:off x="457200" y="1417638"/>
            <a:ext cx="8229600" cy="5050815"/>
          </a:xfrm>
        </p:spPr>
        <p:txBody>
          <a:bodyPr>
            <a:normAutofit fontScale="85000" lnSpcReduction="10000"/>
          </a:bodyPr>
          <a:lstStyle/>
          <a:p>
            <a:r>
              <a:rPr lang="en-GB" dirty="0"/>
              <a:t>OpenCL 1.x requires that the global size is </a:t>
            </a:r>
            <a:r>
              <a:rPr lang="en-GB" b="1" dirty="0">
                <a:solidFill>
                  <a:srgbClr val="FF0000"/>
                </a:solidFill>
              </a:rPr>
              <a:t>exactly divisible</a:t>
            </a:r>
            <a:r>
              <a:rPr lang="en-GB" dirty="0"/>
              <a:t> by the work-group size</a:t>
            </a:r>
          </a:p>
          <a:p>
            <a:r>
              <a:rPr lang="en-GB" dirty="0"/>
              <a:t>This might restrict our choice of work-group size for certain problem sizes</a:t>
            </a:r>
          </a:p>
          <a:p>
            <a:pPr lvl="1"/>
            <a:r>
              <a:rPr lang="en-GB" dirty="0"/>
              <a:t>In the worst case, a large prime number problem would limit us to a work-group size of 1!</a:t>
            </a:r>
          </a:p>
          <a:p>
            <a:r>
              <a:rPr lang="en-GB" dirty="0"/>
              <a:t>We can </a:t>
            </a:r>
            <a:r>
              <a:rPr lang="en-GB" b="1" i="1" dirty="0">
                <a:solidFill>
                  <a:srgbClr val="008000"/>
                </a:solidFill>
              </a:rPr>
              <a:t>pad</a:t>
            </a:r>
            <a:r>
              <a:rPr lang="en-GB" dirty="0"/>
              <a:t> the global problem size to make it a multiple of our desired work-group size</a:t>
            </a:r>
          </a:p>
          <a:p>
            <a:pPr lvl="1"/>
            <a:r>
              <a:rPr lang="en-GB" dirty="0"/>
              <a:t>This might introduce a conditional check inside the kernel</a:t>
            </a:r>
          </a:p>
          <a:p>
            <a:r>
              <a:rPr lang="en-GB" dirty="0"/>
              <a:t>OpenCL 2.0 introduces </a:t>
            </a:r>
            <a:r>
              <a:rPr lang="en-GB" b="1" dirty="0">
                <a:solidFill>
                  <a:srgbClr val="00B050"/>
                </a:solidFill>
              </a:rPr>
              <a:t>non-uniform work-group sizes</a:t>
            </a:r>
            <a:r>
              <a:rPr lang="en-GB" dirty="0"/>
              <a:t>, which remove the above restriction and lets the runtime handle some of this for us</a:t>
            </a:r>
          </a:p>
        </p:txBody>
      </p:sp>
      <p:sp>
        <p:nvSpPr>
          <p:cNvPr id="4" name="Slide Number Placeholder 3">
            <a:extLst>
              <a:ext uri="{FF2B5EF4-FFF2-40B4-BE49-F238E27FC236}">
                <a16:creationId xmlns:a16="http://schemas.microsoft.com/office/drawing/2014/main" id="{CAD3F6D4-D618-0B40-B045-298E2A98A66B}"/>
              </a:ext>
            </a:extLst>
          </p:cNvPr>
          <p:cNvSpPr>
            <a:spLocks noGrp="1"/>
          </p:cNvSpPr>
          <p:nvPr>
            <p:ph type="sldNum" sz="quarter" idx="12"/>
          </p:nvPr>
        </p:nvSpPr>
        <p:spPr/>
        <p:txBody>
          <a:bodyPr/>
          <a:lstStyle/>
          <a:p>
            <a:fld id="{ED6D2009-AE8B-8448-879D-7D152E33A872}" type="slidenum">
              <a:rPr lang="en-GB" smtClean="0"/>
              <a:t>64</a:t>
            </a:fld>
            <a:endParaRPr lang="en-GB"/>
          </a:p>
        </p:txBody>
      </p:sp>
    </p:spTree>
    <p:extLst>
      <p:ext uri="{BB962C8B-B14F-4D97-AF65-F5344CB8AC3E}">
        <p14:creationId xmlns:p14="http://schemas.microsoft.com/office/powerpoint/2010/main" val="1265408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Occupancy</a:t>
            </a:r>
          </a:p>
        </p:txBody>
      </p:sp>
      <p:sp>
        <p:nvSpPr>
          <p:cNvPr id="3" name="Content Placeholder 2"/>
          <p:cNvSpPr>
            <a:spLocks noGrp="1"/>
          </p:cNvSpPr>
          <p:nvPr>
            <p:ph idx="1"/>
          </p:nvPr>
        </p:nvSpPr>
        <p:spPr>
          <a:xfrm>
            <a:off x="457200" y="1600200"/>
            <a:ext cx="8229600" cy="4997152"/>
          </a:xfrm>
        </p:spPr>
        <p:txBody>
          <a:bodyPr>
            <a:normAutofit fontScale="92500" lnSpcReduction="20000"/>
          </a:bodyPr>
          <a:lstStyle/>
          <a:p>
            <a:r>
              <a:rPr lang="en-US" dirty="0"/>
              <a:t>The number of work-groups running on each compute unit (CU) depends on their register usage and local memory size per work-group</a:t>
            </a:r>
          </a:p>
          <a:p>
            <a:r>
              <a:rPr lang="en-US" dirty="0"/>
              <a:t>E.g. NVIDIA’s K40 has 128 words of memory per processor element (PE), i.e. 128 registers per core; and 48KB of local memory per CU</a:t>
            </a:r>
          </a:p>
          <a:p>
            <a:r>
              <a:rPr lang="en-US" dirty="0"/>
              <a:t>But, multiple work-items (threads) will be scheduled on a single PE (similar to </a:t>
            </a:r>
            <a:r>
              <a:rPr lang="en-US" dirty="0" err="1"/>
              <a:t>hyperthreading</a:t>
            </a:r>
            <a:r>
              <a:rPr lang="en-US" dirty="0"/>
              <a:t>)</a:t>
            </a:r>
          </a:p>
          <a:p>
            <a:r>
              <a:rPr lang="en-US" dirty="0"/>
              <a:t>In fact, global memory latency is so high that multiple work-items per PE are a </a:t>
            </a:r>
            <a:r>
              <a:rPr lang="en-US" i="1" dirty="0"/>
              <a:t>requirement </a:t>
            </a:r>
            <a:r>
              <a:rPr lang="en-US" dirty="0"/>
              <a:t>for achieving a good proportion of peak performance</a:t>
            </a:r>
          </a:p>
        </p:txBody>
      </p:sp>
      <p:sp>
        <p:nvSpPr>
          <p:cNvPr id="4" name="Slide Number Placeholder 3">
            <a:extLst>
              <a:ext uri="{FF2B5EF4-FFF2-40B4-BE49-F238E27FC236}">
                <a16:creationId xmlns:a16="http://schemas.microsoft.com/office/drawing/2014/main" id="{98CB6419-3374-E842-8260-4020960DBF25}"/>
              </a:ext>
            </a:extLst>
          </p:cNvPr>
          <p:cNvSpPr>
            <a:spLocks noGrp="1"/>
          </p:cNvSpPr>
          <p:nvPr>
            <p:ph type="sldNum" sz="quarter" idx="12"/>
          </p:nvPr>
        </p:nvSpPr>
        <p:spPr/>
        <p:txBody>
          <a:bodyPr/>
          <a:lstStyle/>
          <a:p>
            <a:fld id="{ED6D2009-AE8B-8448-879D-7D152E33A872}" type="slidenum">
              <a:rPr lang="en-GB" smtClean="0"/>
              <a:t>65</a:t>
            </a:fld>
            <a:endParaRPr lang="en-GB"/>
          </a:p>
        </p:txBody>
      </p:sp>
    </p:spTree>
    <p:extLst>
      <p:ext uri="{BB962C8B-B14F-4D97-AF65-F5344CB8AC3E}">
        <p14:creationId xmlns:p14="http://schemas.microsoft.com/office/powerpoint/2010/main" val="647715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
        <p:nvSpPr>
          <p:cNvPr id="4" name="Slide Number Placeholder 3">
            <a:extLst>
              <a:ext uri="{FF2B5EF4-FFF2-40B4-BE49-F238E27FC236}">
                <a16:creationId xmlns:a16="http://schemas.microsoft.com/office/drawing/2014/main" id="{43120CA9-86BD-0241-A611-1C6D4D7685A4}"/>
              </a:ext>
            </a:extLst>
          </p:cNvPr>
          <p:cNvSpPr>
            <a:spLocks noGrp="1"/>
          </p:cNvSpPr>
          <p:nvPr>
            <p:ph type="sldNum" sz="quarter" idx="12"/>
          </p:nvPr>
        </p:nvSpPr>
        <p:spPr/>
        <p:txBody>
          <a:bodyPr/>
          <a:lstStyle/>
          <a:p>
            <a:fld id="{ED6D2009-AE8B-8448-879D-7D152E33A872}" type="slidenum">
              <a:rPr lang="en-GB" smtClean="0"/>
              <a:t>66</a:t>
            </a:fld>
            <a:endParaRPr lang="en-GB"/>
          </a:p>
        </p:txBody>
      </p:sp>
    </p:spTree>
    <p:extLst>
      <p:ext uri="{BB962C8B-B14F-4D97-AF65-F5344CB8AC3E}">
        <p14:creationId xmlns:p14="http://schemas.microsoft.com/office/powerpoint/2010/main" val="150899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
        <p:nvSpPr>
          <p:cNvPr id="5" name="Slide Number Placeholder 4">
            <a:extLst>
              <a:ext uri="{FF2B5EF4-FFF2-40B4-BE49-F238E27FC236}">
                <a16:creationId xmlns:a16="http://schemas.microsoft.com/office/drawing/2014/main" id="{7DC2EBE8-B038-B24D-AD3F-EFAE9F505382}"/>
              </a:ext>
            </a:extLst>
          </p:cNvPr>
          <p:cNvSpPr>
            <a:spLocks noGrp="1"/>
          </p:cNvSpPr>
          <p:nvPr>
            <p:ph type="sldNum" sz="quarter" idx="12"/>
          </p:nvPr>
        </p:nvSpPr>
        <p:spPr/>
        <p:txBody>
          <a:bodyPr/>
          <a:lstStyle/>
          <a:p>
            <a:fld id="{ED6D2009-AE8B-8448-879D-7D152E33A872}" type="slidenum">
              <a:rPr lang="en-GB" smtClean="0"/>
              <a:t>67</a:t>
            </a:fld>
            <a:endParaRPr lang="en-GB"/>
          </a:p>
        </p:txBody>
      </p:sp>
    </p:spTree>
    <p:extLst>
      <p:ext uri="{BB962C8B-B14F-4D97-AF65-F5344CB8AC3E}">
        <p14:creationId xmlns:p14="http://schemas.microsoft.com/office/powerpoint/2010/main" val="2453699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3"/>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
        <p:nvSpPr>
          <p:cNvPr id="4" name="Slide Number Placeholder 3">
            <a:extLst>
              <a:ext uri="{FF2B5EF4-FFF2-40B4-BE49-F238E27FC236}">
                <a16:creationId xmlns:a16="http://schemas.microsoft.com/office/drawing/2014/main" id="{04617496-1E92-914B-89AF-56C474A95736}"/>
              </a:ext>
            </a:extLst>
          </p:cNvPr>
          <p:cNvSpPr>
            <a:spLocks noGrp="1"/>
          </p:cNvSpPr>
          <p:nvPr>
            <p:ph type="sldNum" sz="quarter" idx="12"/>
          </p:nvPr>
        </p:nvSpPr>
        <p:spPr/>
        <p:txBody>
          <a:bodyPr/>
          <a:lstStyle/>
          <a:p>
            <a:fld id="{ED6D2009-AE8B-8448-879D-7D152E33A872}" type="slidenum">
              <a:rPr lang="en-GB" smtClean="0"/>
              <a:t>68</a:t>
            </a:fld>
            <a:endParaRPr lang="en-GB"/>
          </a:p>
        </p:txBody>
      </p:sp>
    </p:spTree>
    <p:extLst>
      <p:ext uri="{BB962C8B-B14F-4D97-AF65-F5344CB8AC3E}">
        <p14:creationId xmlns:p14="http://schemas.microsoft.com/office/powerpoint/2010/main" val="310007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1353266"/>
          </a:xfrm>
        </p:spPr>
        <p:txBody>
          <a:bodyPr>
            <a:normAutofit/>
          </a:bodyPr>
          <a:lstStyle/>
          <a:p>
            <a:r>
              <a:rPr lang="en-GB" sz="2400" dirty="0"/>
              <a:t>D2Q9 Lattice-Boltzmann</a:t>
            </a:r>
          </a:p>
          <a:p>
            <a:r>
              <a:rPr lang="en-GB" sz="2400"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002"/>
            <a:ext cx="9144000" cy="3783724"/>
          </a:xfrm>
          <a:prstGeom prst="rect">
            <a:avLst/>
          </a:prstGeom>
        </p:spPr>
      </p:pic>
      <p:sp>
        <p:nvSpPr>
          <p:cNvPr id="5" name="TextBox 4"/>
          <p:cNvSpPr txBox="1"/>
          <p:nvPr/>
        </p:nvSpPr>
        <p:spPr>
          <a:xfrm>
            <a:off x="3915669" y="4242603"/>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3915669" y="5197963"/>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033286" y="2892748"/>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2474433"/>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2843765"/>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7271" y="6398942"/>
            <a:ext cx="5526385" cy="369332"/>
          </a:xfrm>
          <a:prstGeom prst="rect">
            <a:avLst/>
          </a:prstGeom>
          <a:noFill/>
        </p:spPr>
        <p:txBody>
          <a:bodyPr wrap="none" rtlCol="0">
            <a:spAutoFit/>
          </a:bodyPr>
          <a:lstStyle/>
          <a:p>
            <a:r>
              <a:rPr lang="en-US" dirty="0"/>
              <a:t>Collected with Flamingo (</a:t>
            </a:r>
            <a:r>
              <a:rPr lang="en-US" dirty="0" err="1"/>
              <a:t>mistymountain.co.uk</a:t>
            </a:r>
            <a:r>
              <a:rPr lang="en-US" dirty="0"/>
              <a:t>/flamingo)</a:t>
            </a:r>
          </a:p>
        </p:txBody>
      </p:sp>
      <p:sp>
        <p:nvSpPr>
          <p:cNvPr id="11" name="Slide Number Placeholder 10">
            <a:extLst>
              <a:ext uri="{FF2B5EF4-FFF2-40B4-BE49-F238E27FC236}">
                <a16:creationId xmlns:a16="http://schemas.microsoft.com/office/drawing/2014/main" id="{0FE55A3E-1A80-C547-A084-6AD3B9E3D09B}"/>
              </a:ext>
            </a:extLst>
          </p:cNvPr>
          <p:cNvSpPr>
            <a:spLocks noGrp="1"/>
          </p:cNvSpPr>
          <p:nvPr>
            <p:ph type="sldNum" sz="quarter" idx="12"/>
          </p:nvPr>
        </p:nvSpPr>
        <p:spPr/>
        <p:txBody>
          <a:bodyPr/>
          <a:lstStyle/>
          <a:p>
            <a:fld id="{ED6D2009-AE8B-8448-879D-7D152E33A872}" type="slidenum">
              <a:rPr lang="en-GB" smtClean="0"/>
              <a:t>69</a:t>
            </a:fld>
            <a:endParaRPr lang="en-GB"/>
          </a:p>
        </p:txBody>
      </p:sp>
    </p:spTree>
    <p:extLst>
      <p:ext uri="{BB962C8B-B14F-4D97-AF65-F5344CB8AC3E}">
        <p14:creationId xmlns:p14="http://schemas.microsoft.com/office/powerpoint/2010/main" val="22473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 tools</a:t>
            </a:r>
          </a:p>
        </p:txBody>
      </p:sp>
      <p:sp>
        <p:nvSpPr>
          <p:cNvPr id="5" name="Content Placeholder 4"/>
          <p:cNvSpPr>
            <a:spLocks noGrp="1"/>
          </p:cNvSpPr>
          <p:nvPr>
            <p:ph idx="1"/>
          </p:nvPr>
        </p:nvSpPr>
        <p:spPr/>
        <p:txBody>
          <a:bodyPr>
            <a:normAutofit fontScale="92500" lnSpcReduction="20000"/>
          </a:bodyPr>
          <a:lstStyle/>
          <a:p>
            <a:r>
              <a:rPr lang="en-GB" dirty="0"/>
              <a:t>Intel's offline compiler shows whether your kernel is being vectorised for the target device – if it can’t vectorise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r>
              <a:rPr lang="en-GB" dirty="0"/>
              <a:t>ARM's DS-5 is another similar tool</a:t>
            </a:r>
          </a:p>
        </p:txBody>
      </p:sp>
      <p:sp>
        <p:nvSpPr>
          <p:cNvPr id="2" name="Slide Number Placeholder 1">
            <a:extLst>
              <a:ext uri="{FF2B5EF4-FFF2-40B4-BE49-F238E27FC236}">
                <a16:creationId xmlns:a16="http://schemas.microsoft.com/office/drawing/2014/main" id="{1E235A01-4970-9242-9540-9F0C8BE13A8F}"/>
              </a:ext>
            </a:extLst>
          </p:cNvPr>
          <p:cNvSpPr>
            <a:spLocks noGrp="1"/>
          </p:cNvSpPr>
          <p:nvPr>
            <p:ph type="sldNum" sz="quarter" idx="12"/>
          </p:nvPr>
        </p:nvSpPr>
        <p:spPr/>
        <p:txBody>
          <a:bodyPr/>
          <a:lstStyle/>
          <a:p>
            <a:fld id="{ED6D2009-AE8B-8448-879D-7D152E33A872}" type="slidenum">
              <a:rPr lang="en-GB" smtClean="0"/>
              <a:t>7</a:t>
            </a:fld>
            <a:endParaRPr lang="en-GB"/>
          </a:p>
        </p:txBody>
      </p:sp>
    </p:spTree>
    <p:extLst>
      <p:ext uri="{BB962C8B-B14F-4D97-AF65-F5344CB8AC3E}">
        <p14:creationId xmlns:p14="http://schemas.microsoft.com/office/powerpoint/2010/main" val="3154079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40A7-E635-B445-BA9C-DCF57808DB44}"/>
              </a:ext>
            </a:extLst>
          </p:cNvPr>
          <p:cNvSpPr>
            <a:spLocks noGrp="1"/>
          </p:cNvSpPr>
          <p:nvPr>
            <p:ph type="title"/>
          </p:nvPr>
        </p:nvSpPr>
        <p:spPr>
          <a:xfrm>
            <a:off x="0" y="274638"/>
            <a:ext cx="9144000" cy="1143000"/>
          </a:xfrm>
        </p:spPr>
        <p:txBody>
          <a:bodyPr>
            <a:normAutofit/>
          </a:bodyPr>
          <a:lstStyle/>
          <a:p>
            <a:r>
              <a:rPr lang="en-GB" dirty="0"/>
              <a:t>Multi-objective auto-tuning (IWOCL’18)</a:t>
            </a:r>
          </a:p>
        </p:txBody>
      </p:sp>
      <p:sp>
        <p:nvSpPr>
          <p:cNvPr id="4" name="Slide Number Placeholder 3">
            <a:extLst>
              <a:ext uri="{FF2B5EF4-FFF2-40B4-BE49-F238E27FC236}">
                <a16:creationId xmlns:a16="http://schemas.microsoft.com/office/drawing/2014/main" id="{0C3C96DF-D9FB-C140-A661-D240E1055B19}"/>
              </a:ext>
            </a:extLst>
          </p:cNvPr>
          <p:cNvSpPr>
            <a:spLocks noGrp="1"/>
          </p:cNvSpPr>
          <p:nvPr>
            <p:ph type="sldNum" sz="quarter" idx="12"/>
          </p:nvPr>
        </p:nvSpPr>
        <p:spPr/>
        <p:txBody>
          <a:bodyPr/>
          <a:lstStyle/>
          <a:p>
            <a:fld id="{ED6D2009-AE8B-8448-879D-7D152E33A872}" type="slidenum">
              <a:rPr lang="en-GB" smtClean="0"/>
              <a:t>70</a:t>
            </a:fld>
            <a:endParaRPr lang="en-GB"/>
          </a:p>
        </p:txBody>
      </p:sp>
      <p:sp>
        <p:nvSpPr>
          <p:cNvPr id="5" name="TextBox 4">
            <a:extLst>
              <a:ext uri="{FF2B5EF4-FFF2-40B4-BE49-F238E27FC236}">
                <a16:creationId xmlns:a16="http://schemas.microsoft.com/office/drawing/2014/main" id="{2BBAC6A4-C182-0A44-9517-31014AC7E1E1}"/>
              </a:ext>
            </a:extLst>
          </p:cNvPr>
          <p:cNvSpPr txBox="1"/>
          <p:nvPr/>
        </p:nvSpPr>
        <p:spPr>
          <a:xfrm>
            <a:off x="341376" y="6234430"/>
            <a:ext cx="8682120" cy="646331"/>
          </a:xfrm>
          <a:prstGeom prst="rect">
            <a:avLst/>
          </a:prstGeom>
          <a:noFill/>
        </p:spPr>
        <p:txBody>
          <a:bodyPr wrap="none" rtlCol="0">
            <a:spAutoFit/>
          </a:bodyPr>
          <a:lstStyle/>
          <a:p>
            <a:r>
              <a:rPr lang="en-GB" dirty="0"/>
              <a:t>“</a:t>
            </a:r>
            <a:r>
              <a:rPr lang="en-GB" dirty="0" err="1"/>
              <a:t>Analyzing</a:t>
            </a:r>
            <a:r>
              <a:rPr lang="en-GB" dirty="0"/>
              <a:t> and improving performance portability of OpenCL applications via auto-tuning”,</a:t>
            </a:r>
          </a:p>
          <a:p>
            <a:r>
              <a:rPr lang="en-GB" dirty="0" err="1"/>
              <a:t>J.Price</a:t>
            </a:r>
            <a:r>
              <a:rPr lang="en-GB" dirty="0"/>
              <a:t> and </a:t>
            </a:r>
            <a:r>
              <a:rPr lang="en-GB" dirty="0" err="1"/>
              <a:t>S.McIntosh</a:t>
            </a:r>
            <a:r>
              <a:rPr lang="en-GB" dirty="0"/>
              <a:t>-Smith, IWOCL 2018, </a:t>
            </a:r>
            <a:r>
              <a:rPr lang="en-GB" dirty="0">
                <a:hlinkClick r:id="rId2"/>
              </a:rPr>
              <a:t>https://dl.acm.org/citation.cfm?id=3078173</a:t>
            </a:r>
          </a:p>
        </p:txBody>
      </p:sp>
      <p:pic>
        <p:nvPicPr>
          <p:cNvPr id="6" name="Picture 5">
            <a:extLst>
              <a:ext uri="{FF2B5EF4-FFF2-40B4-BE49-F238E27FC236}">
                <a16:creationId xmlns:a16="http://schemas.microsoft.com/office/drawing/2014/main" id="{B1FE7DEB-3F65-6249-928D-B9CE9757B6F4}"/>
              </a:ext>
            </a:extLst>
          </p:cNvPr>
          <p:cNvPicPr>
            <a:picLocks noChangeAspect="1"/>
          </p:cNvPicPr>
          <p:nvPr/>
        </p:nvPicPr>
        <p:blipFill>
          <a:blip r:embed="rId3"/>
          <a:stretch>
            <a:fillRect/>
          </a:stretch>
        </p:blipFill>
        <p:spPr>
          <a:xfrm>
            <a:off x="1410671" y="1417638"/>
            <a:ext cx="6322658" cy="4557522"/>
          </a:xfrm>
          <a:prstGeom prst="rect">
            <a:avLst/>
          </a:prstGeom>
        </p:spPr>
      </p:pic>
    </p:spTree>
    <p:extLst>
      <p:ext uri="{BB962C8B-B14F-4D97-AF65-F5344CB8AC3E}">
        <p14:creationId xmlns:p14="http://schemas.microsoft.com/office/powerpoint/2010/main" val="378203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Thread throttling</a:t>
            </a:r>
          </a:p>
        </p:txBody>
      </p:sp>
      <p:sp>
        <p:nvSpPr>
          <p:cNvPr id="5" name="Content Placeholder 4"/>
          <p:cNvSpPr>
            <a:spLocks noGrp="1"/>
          </p:cNvSpPr>
          <p:nvPr>
            <p:ph idx="1"/>
          </p:nvPr>
        </p:nvSpPr>
        <p:spPr/>
        <p:txBody>
          <a:bodyPr>
            <a:normAutofit/>
          </a:bodyPr>
          <a:lstStyle/>
          <a:p>
            <a:r>
              <a:rPr lang="en-GB" dirty="0"/>
              <a:t>Barriers between memory access-heavy kernel code sections might actually speed up your code by improving the cache behaviour</a:t>
            </a:r>
          </a:p>
          <a:p>
            <a:pPr lvl="1"/>
            <a:r>
              <a:rPr lang="en-GB" dirty="0"/>
              <a:t>Non-intuitive</a:t>
            </a:r>
          </a:p>
          <a:p>
            <a:pPr lvl="1"/>
            <a:r>
              <a:rPr lang="en-GB" dirty="0"/>
              <a:t>Works by stopping some work-items from racing ahead and trashing the cache before all the other work-items have finished working with the current contents</a:t>
            </a:r>
          </a:p>
          <a:p>
            <a:r>
              <a:rPr lang="en-GB" dirty="0"/>
              <a:t>Architecture dependent</a:t>
            </a:r>
          </a:p>
        </p:txBody>
      </p:sp>
      <p:sp>
        <p:nvSpPr>
          <p:cNvPr id="2" name="Slide Number Placeholder 1">
            <a:extLst>
              <a:ext uri="{FF2B5EF4-FFF2-40B4-BE49-F238E27FC236}">
                <a16:creationId xmlns:a16="http://schemas.microsoft.com/office/drawing/2014/main" id="{8534A1EC-C4A0-8648-8309-0B375D796A9F}"/>
              </a:ext>
            </a:extLst>
          </p:cNvPr>
          <p:cNvSpPr>
            <a:spLocks noGrp="1"/>
          </p:cNvSpPr>
          <p:nvPr>
            <p:ph type="sldNum" sz="quarter" idx="12"/>
          </p:nvPr>
        </p:nvSpPr>
        <p:spPr/>
        <p:txBody>
          <a:bodyPr/>
          <a:lstStyle/>
          <a:p>
            <a:fld id="{ED6D2009-AE8B-8448-879D-7D152E33A872}" type="slidenum">
              <a:rPr lang="en-GB" smtClean="0"/>
              <a:t>71</a:t>
            </a:fld>
            <a:endParaRPr lang="en-GB"/>
          </a:p>
        </p:txBody>
      </p:sp>
    </p:spTree>
    <p:extLst>
      <p:ext uri="{BB962C8B-B14F-4D97-AF65-F5344CB8AC3E}">
        <p14:creationId xmlns:p14="http://schemas.microsoft.com/office/powerpoint/2010/main" val="4063038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Barrier example</a:t>
            </a:r>
          </a:p>
        </p:txBody>
      </p:sp>
      <p:sp>
        <p:nvSpPr>
          <p:cNvPr id="6" name="Content Placeholder 4"/>
          <p:cNvSpPr txBox="1">
            <a:spLocks/>
          </p:cNvSpPr>
          <p:nvPr/>
        </p:nvSpPr>
        <p:spPr>
          <a:xfrm>
            <a:off x="457200" y="1417638"/>
            <a:ext cx="8229600" cy="4708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left_flux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[THARR2D(0,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right_flux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bottom_flux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0,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top_flux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1,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p:txBody>
      </p:sp>
      <p:sp>
        <p:nvSpPr>
          <p:cNvPr id="2" name="Slide Number Placeholder 1">
            <a:extLst>
              <a:ext uri="{FF2B5EF4-FFF2-40B4-BE49-F238E27FC236}">
                <a16:creationId xmlns:a16="http://schemas.microsoft.com/office/drawing/2014/main" id="{DFDECE16-5972-7C48-8D94-3441A2A144D8}"/>
              </a:ext>
            </a:extLst>
          </p:cNvPr>
          <p:cNvSpPr>
            <a:spLocks noGrp="1"/>
          </p:cNvSpPr>
          <p:nvPr>
            <p:ph type="sldNum" sz="quarter" idx="12"/>
          </p:nvPr>
        </p:nvSpPr>
        <p:spPr/>
        <p:txBody>
          <a:bodyPr/>
          <a:lstStyle/>
          <a:p>
            <a:fld id="{ED6D2009-AE8B-8448-879D-7D152E33A872}" type="slidenum">
              <a:rPr lang="en-GB" smtClean="0"/>
              <a:t>72</a:t>
            </a:fld>
            <a:endParaRPr lang="en-GB"/>
          </a:p>
        </p:txBody>
      </p:sp>
    </p:spTree>
    <p:extLst>
      <p:ext uri="{BB962C8B-B14F-4D97-AF65-F5344CB8AC3E}">
        <p14:creationId xmlns:p14="http://schemas.microsoft.com/office/powerpoint/2010/main" val="2042615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p:txBody>
          <a:bodyPr>
            <a:normAutofit fontScale="92500" lnSpcReduction="20000"/>
          </a:bodyPr>
          <a:lstStyle/>
          <a:p>
            <a:r>
              <a:rPr lang="en-GB" dirty="0"/>
              <a:t>Fine-grained synchronisation is possible with a set of atomic functions</a:t>
            </a:r>
          </a:p>
          <a:p>
            <a:pPr lvl="1"/>
            <a:r>
              <a:rPr lang="en-GB" b="1" dirty="0">
                <a:solidFill>
                  <a:srgbClr val="3366FF"/>
                </a:solidFill>
                <a:latin typeface="Courier New"/>
                <a:cs typeface="Courier New"/>
              </a:rPr>
              <a:t>atomic_&lt;op&gt;</a:t>
            </a:r>
            <a:r>
              <a:rPr lang="en-GB" dirty="0"/>
              <a:t>, where </a:t>
            </a:r>
            <a:r>
              <a:rPr lang="en-GB" b="1" dirty="0">
                <a:solidFill>
                  <a:srgbClr val="3366FF"/>
                </a:solidFill>
                <a:latin typeface="Courier New"/>
                <a:cs typeface="Courier New"/>
              </a:rPr>
              <a:t>&lt;op&gt;</a:t>
            </a:r>
            <a:r>
              <a:rPr lang="en-GB" dirty="0"/>
              <a:t> is one of</a:t>
            </a:r>
          </a:p>
          <a:p>
            <a:pPr marL="457200" lvl="1" indent="0">
              <a:buNone/>
            </a:pPr>
            <a:r>
              <a:rPr lang="en-GB" b="1" dirty="0">
                <a:solidFill>
                  <a:srgbClr val="3366FF"/>
                </a:solidFill>
                <a:latin typeface="Courier New"/>
                <a:cs typeface="Courier New"/>
              </a:rPr>
              <a:t>{add, sub, </a:t>
            </a:r>
            <a:r>
              <a:rPr lang="en-GB" b="1" dirty="0" err="1">
                <a:solidFill>
                  <a:srgbClr val="3366FF"/>
                </a:solidFill>
                <a:latin typeface="Courier New"/>
                <a:cs typeface="Courier New"/>
              </a:rPr>
              <a:t>xchg</a:t>
            </a:r>
            <a:r>
              <a:rPr lang="en-GB" b="1" dirty="0">
                <a:solidFill>
                  <a:srgbClr val="3366FF"/>
                </a:solidFill>
                <a:latin typeface="Courier New"/>
                <a:cs typeface="Courier New"/>
              </a:rPr>
              <a:t>, </a:t>
            </a:r>
            <a:r>
              <a:rPr lang="en-GB" b="1" dirty="0" err="1">
                <a:solidFill>
                  <a:srgbClr val="3366FF"/>
                </a:solidFill>
                <a:latin typeface="Courier New"/>
                <a:cs typeface="Courier New"/>
              </a:rPr>
              <a:t>inc</a:t>
            </a:r>
            <a:r>
              <a:rPr lang="en-GB" b="1" dirty="0">
                <a:solidFill>
                  <a:srgbClr val="3366FF"/>
                </a:solidFill>
                <a:latin typeface="Courier New"/>
                <a:cs typeface="Courier New"/>
              </a:rPr>
              <a:t>, </a:t>
            </a:r>
            <a:r>
              <a:rPr lang="en-GB" b="1" dirty="0" err="1">
                <a:solidFill>
                  <a:srgbClr val="3366FF"/>
                </a:solidFill>
                <a:latin typeface="Courier New"/>
                <a:cs typeface="Courier New"/>
              </a:rPr>
              <a:t>dec</a:t>
            </a:r>
            <a:r>
              <a:rPr lang="en-GB" b="1" dirty="0">
                <a:solidFill>
                  <a:srgbClr val="3366FF"/>
                </a:solidFill>
                <a:latin typeface="Courier New"/>
                <a:cs typeface="Courier New"/>
              </a:rPr>
              <a:t>, </a:t>
            </a:r>
            <a:r>
              <a:rPr lang="en-GB" b="1" dirty="0" err="1">
                <a:solidFill>
                  <a:srgbClr val="3366FF"/>
                </a:solidFill>
                <a:latin typeface="Courier New"/>
                <a:cs typeface="Courier New"/>
              </a:rPr>
              <a:t>cmpxchg</a:t>
            </a:r>
            <a:r>
              <a:rPr lang="en-GB" b="1" dirty="0">
                <a:solidFill>
                  <a:srgbClr val="3366FF"/>
                </a:solidFill>
                <a:latin typeface="Courier New"/>
                <a:cs typeface="Courier New"/>
              </a:rPr>
              <a:t>, min, max, and, or, </a:t>
            </a:r>
            <a:r>
              <a:rPr lang="en-GB" b="1" dirty="0" err="1">
                <a:solidFill>
                  <a:srgbClr val="3366FF"/>
                </a:solidFill>
                <a:latin typeface="Courier New"/>
                <a:cs typeface="Courier New"/>
              </a:rPr>
              <a:t>xor</a:t>
            </a:r>
            <a:r>
              <a:rPr lang="en-GB" b="1" dirty="0">
                <a:solidFill>
                  <a:srgbClr val="3366FF"/>
                </a:solidFill>
                <a:latin typeface="Courier New"/>
                <a:cs typeface="Courier New"/>
              </a:rPr>
              <a:t>}</a:t>
            </a:r>
          </a:p>
          <a:p>
            <a:r>
              <a:rPr lang="en-GB" dirty="0"/>
              <a:t>Only applicable to integer types</a:t>
            </a:r>
          </a:p>
          <a:p>
            <a:r>
              <a:rPr lang="en-GB" dirty="0"/>
              <a:t>Can atomically access and update a global/local memory location from multiple work-items </a:t>
            </a:r>
            <a:r>
              <a:rPr lang="en-GB" i="1" dirty="0"/>
              <a:t>within the same work-group</a:t>
            </a:r>
            <a:r>
              <a:rPr lang="en-GB" dirty="0"/>
              <a:t> without a barrier</a:t>
            </a:r>
          </a:p>
          <a:p>
            <a:r>
              <a:rPr lang="en-GB" dirty="0"/>
              <a:t>OpenCL 2.x improves on this by inheriting the atomic types and memory model from C11</a:t>
            </a:r>
          </a:p>
        </p:txBody>
      </p:sp>
      <p:sp>
        <p:nvSpPr>
          <p:cNvPr id="4" name="Slide Number Placeholder 3">
            <a:extLst>
              <a:ext uri="{FF2B5EF4-FFF2-40B4-BE49-F238E27FC236}">
                <a16:creationId xmlns:a16="http://schemas.microsoft.com/office/drawing/2014/main" id="{9DCB446F-228B-664F-88CB-D903FD2B19D8}"/>
              </a:ext>
            </a:extLst>
          </p:cNvPr>
          <p:cNvSpPr>
            <a:spLocks noGrp="1"/>
          </p:cNvSpPr>
          <p:nvPr>
            <p:ph type="sldNum" sz="quarter" idx="12"/>
          </p:nvPr>
        </p:nvSpPr>
        <p:spPr/>
        <p:txBody>
          <a:bodyPr/>
          <a:lstStyle/>
          <a:p>
            <a:fld id="{ED6D2009-AE8B-8448-879D-7D152E33A872}" type="slidenum">
              <a:rPr lang="en-GB" smtClean="0"/>
              <a:t>73</a:t>
            </a:fld>
            <a:endParaRPr lang="en-GB"/>
          </a:p>
        </p:txBody>
      </p:sp>
    </p:spTree>
    <p:extLst>
      <p:ext uri="{BB962C8B-B14F-4D97-AF65-F5344CB8AC3E}">
        <p14:creationId xmlns:p14="http://schemas.microsoft.com/office/powerpoint/2010/main" val="3224183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a:xfrm>
            <a:off x="457200" y="1600200"/>
            <a:ext cx="8229600" cy="1233905"/>
          </a:xfrm>
        </p:spPr>
        <p:txBody>
          <a:bodyPr/>
          <a:lstStyle/>
          <a:p>
            <a:r>
              <a:rPr lang="en-GB" dirty="0"/>
              <a:t>Can be useful to implement prefix sums, histograms and lock-free algorithms</a:t>
            </a:r>
          </a:p>
        </p:txBody>
      </p:sp>
      <p:sp>
        <p:nvSpPr>
          <p:cNvPr id="4" name="Shape 130"/>
          <p:cNvSpPr/>
          <p:nvPr/>
        </p:nvSpPr>
        <p:spPr>
          <a:xfrm>
            <a:off x="561501" y="2834105"/>
            <a:ext cx="6323263" cy="36362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endParaRPr lang="en-GB" sz="1400" b="1" i="1" dirty="0">
              <a:solidFill>
                <a:srgbClr val="3366FF"/>
              </a:solidFill>
              <a:latin typeface="Courier New"/>
              <a:cs typeface="Courier New"/>
              <a:sym typeface="Menlo Regular"/>
            </a:endParaRPr>
          </a:p>
          <a:p>
            <a:r>
              <a:rPr lang="en-GB" sz="1400" b="1" dirty="0">
                <a:solidFill>
                  <a:schemeClr val="accent2"/>
                </a:solidFill>
                <a:latin typeface="Courier New"/>
                <a:cs typeface="Courier New"/>
              </a:rPr>
              <a:t>kernel</a:t>
            </a:r>
            <a:r>
              <a:rPr lang="en-GB" sz="1400" b="1" dirty="0">
                <a:solidFill>
                  <a:srgbClr val="000000"/>
                </a:solidFill>
                <a:latin typeface="Courier New"/>
                <a:cs typeface="Courier New"/>
              </a:rPr>
              <a:t> </a:t>
            </a:r>
            <a:r>
              <a:rPr lang="en-GB" sz="1400" b="1" i="1" dirty="0">
                <a:solidFill>
                  <a:srgbClr val="3366FF"/>
                </a:solidFill>
                <a:latin typeface="Courier New"/>
                <a:cs typeface="Courier New"/>
              </a:rPr>
              <a:t>void</a:t>
            </a:r>
            <a:r>
              <a:rPr lang="en-GB" sz="1400" b="1" dirty="0">
                <a:solidFill>
                  <a:srgbClr val="000000"/>
                </a:solidFill>
                <a:latin typeface="Courier New"/>
                <a:cs typeface="Courier New"/>
              </a:rPr>
              <a:t> </a:t>
            </a:r>
            <a:r>
              <a:rPr lang="en-GB" sz="1400" b="1" dirty="0" err="1">
                <a:solidFill>
                  <a:schemeClr val="accent3"/>
                </a:solidFill>
                <a:latin typeface="Courier New"/>
                <a:cs typeface="Courier New"/>
              </a:rPr>
              <a:t>generate_histograms</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uchar</a:t>
            </a:r>
            <a:r>
              <a:rPr lang="en-US" sz="1400" b="1" i="1" dirty="0">
                <a:solidFill>
                  <a:srgbClr val="3366FF"/>
                </a:solidFill>
                <a:latin typeface="Courier New"/>
                <a:cs typeface="Courier New"/>
              </a:rPr>
              <a:t> </a:t>
            </a:r>
            <a:r>
              <a:rPr lang="en-US" sz="1400" b="1" dirty="0">
                <a:latin typeface="Courier New"/>
                <a:cs typeface="Courier New"/>
              </a:rPr>
              <a:t>*data</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int</a:t>
            </a:r>
            <a:r>
              <a:rPr lang="en-US" sz="1400" b="1" i="1" dirty="0">
                <a:solidFill>
                  <a:srgbClr val="3366FF"/>
                </a:solidFill>
                <a:latin typeface="Courier New"/>
                <a:cs typeface="Courier New"/>
              </a:rPr>
              <a:t>   </a:t>
            </a:r>
            <a:r>
              <a:rPr lang="en-US" sz="1400" b="1" dirty="0">
                <a:latin typeface="Courier New"/>
                <a:cs typeface="Courier New"/>
              </a:rPr>
              <a:t>*histogram</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a:t>
            </a:r>
            <a:endParaRPr lang="en-GB" sz="1400" b="1" i="1" dirty="0">
              <a:solidFill>
                <a:srgbClr val="3366FF"/>
              </a:solidFill>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a:t>
            </a:r>
            <a:r>
              <a:rPr lang="en-GB" sz="1400" b="1" dirty="0" err="1">
                <a:latin typeface="Courier New"/>
                <a:cs typeface="Courier New"/>
                <a:sym typeface="Menlo Regular"/>
              </a:rPr>
              <a:t>gid</a:t>
            </a:r>
            <a:r>
              <a:rPr sz="1400" b="1" dirty="0">
                <a:latin typeface="Courier New"/>
                <a:cs typeface="Courier New"/>
                <a:sym typeface="Menlo Regular"/>
              </a:rPr>
              <a:t> </a:t>
            </a:r>
            <a:r>
              <a:rPr lang="en-GB" sz="1400" b="1" dirty="0">
                <a:latin typeface="Courier New"/>
                <a:cs typeface="Courier New"/>
                <a:sym typeface="Menlo Regular"/>
              </a:rPr>
              <a:t>  </a:t>
            </a:r>
            <a:r>
              <a:rPr sz="1400" b="1" dirty="0">
                <a:latin typeface="Courier New"/>
                <a:cs typeface="Courier New"/>
                <a:sym typeface="Menlo Regular"/>
              </a:rPr>
              <a:t>= </a:t>
            </a:r>
            <a:r>
              <a:rPr sz="1400" b="1" dirty="0">
                <a:solidFill>
                  <a:srgbClr val="3366FF"/>
                </a:solidFill>
                <a:latin typeface="Courier New"/>
                <a:cs typeface="Courier New"/>
                <a:sym typeface="Menlo Regular"/>
              </a:rPr>
              <a:t>get_</a:t>
            </a:r>
            <a:r>
              <a:rPr lang="en-GB" sz="1400" b="1" dirty="0" err="1">
                <a:solidFill>
                  <a:srgbClr val="3366FF"/>
                </a:solidFill>
                <a:latin typeface="Courier New"/>
                <a:cs typeface="Courier New"/>
                <a:sym typeface="Menlo Regular"/>
              </a:rPr>
              <a:t>gl</a:t>
            </a:r>
            <a:r>
              <a:rPr sz="1400" b="1" dirty="0">
                <a:solidFill>
                  <a:srgbClr val="3366FF"/>
                </a:solidFill>
                <a:latin typeface="Courier New"/>
                <a:cs typeface="Courier New"/>
                <a:sym typeface="Menlo Regular"/>
              </a:rPr>
              <a:t>o</a:t>
            </a:r>
            <a:r>
              <a:rPr lang="en-GB" sz="1400" b="1" dirty="0">
                <a:solidFill>
                  <a:srgbClr val="3366FF"/>
                </a:solidFill>
                <a:latin typeface="Courier New"/>
                <a:cs typeface="Courier New"/>
                <a:sym typeface="Menlo Regular"/>
              </a:rPr>
              <a:t>b</a:t>
            </a:r>
            <a:r>
              <a:rPr sz="1400" b="1" dirty="0">
                <a:solidFill>
                  <a:srgbClr val="3366FF"/>
                </a:solidFill>
                <a:latin typeface="Courier New"/>
                <a:cs typeface="Courier New"/>
                <a:sym typeface="Menlo Regular"/>
              </a:rPr>
              <a:t>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lang="en-GB" sz="1400" b="1" i="1" dirty="0" err="1">
                <a:solidFill>
                  <a:srgbClr val="3366FF"/>
                </a:solidFill>
                <a:latin typeface="Courier New"/>
                <a:cs typeface="Courier New"/>
                <a:sym typeface="Menlo Regular"/>
              </a:rPr>
              <a:t>int</a:t>
            </a:r>
            <a:r>
              <a:rPr lang="en-GB" sz="1400" b="1" dirty="0">
                <a:latin typeface="Courier New"/>
                <a:cs typeface="Courier New"/>
                <a:sym typeface="Menlo Regular"/>
              </a:rPr>
              <a:t> group = </a:t>
            </a:r>
            <a:r>
              <a:rPr lang="en-GB" sz="1400" b="1" dirty="0" err="1">
                <a:solidFill>
                  <a:srgbClr val="3366FF"/>
                </a:solidFill>
                <a:latin typeface="Courier New"/>
                <a:cs typeface="Courier New"/>
                <a:sym typeface="Menlo Regular"/>
              </a:rPr>
              <a:t>get_group_id</a:t>
            </a:r>
            <a:r>
              <a:rPr lang="en-GB" sz="1400" b="1" dirty="0">
                <a:latin typeface="Courier New"/>
                <a:cs typeface="Courier New"/>
                <a:sym typeface="Menlo Regular"/>
              </a:rPr>
              <a:t>(</a:t>
            </a:r>
            <a:r>
              <a:rPr lang="en-GB" sz="1400" b="1" dirty="0">
                <a:solidFill>
                  <a:srgbClr val="FF00FF"/>
                </a:solidFill>
                <a:latin typeface="Courier New"/>
                <a:cs typeface="Courier New"/>
                <a:sym typeface="Menlo Regular"/>
              </a:rPr>
              <a:t>0</a:t>
            </a:r>
            <a:r>
              <a:rPr lang="en-GB" sz="1400" b="1" dirty="0">
                <a:latin typeface="Courier New"/>
                <a:cs typeface="Courier New"/>
                <a:sym typeface="Menlo Regular"/>
              </a:rPr>
              <a:t>);</a:t>
            </a:r>
          </a:p>
          <a:p>
            <a:pPr defTabSz="410751">
              <a:defRPr sz="1800"/>
            </a:pPr>
            <a:endParaRPr lang="en-GB" sz="1400" b="1" dirty="0">
              <a:latin typeface="Courier New"/>
              <a:cs typeface="Courier New"/>
              <a:sym typeface="Menlo Regular"/>
            </a:endParaRP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pointer to start of this work-group’s histogram</a:t>
            </a:r>
          </a:p>
          <a:p>
            <a:pPr defTabSz="410751">
              <a:defRPr sz="1800"/>
            </a:pPr>
            <a:r>
              <a:rPr lang="en-GB" sz="1400" b="1" dirty="0">
                <a:latin typeface="Courier New"/>
                <a:cs typeface="Courier New"/>
                <a:sym typeface="Menlo Regular"/>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sym typeface="Menlo Regular"/>
              </a:rPr>
              <a:t>int</a:t>
            </a:r>
            <a:r>
              <a:rPr lang="en-US" sz="1400" b="1" dirty="0">
                <a:latin typeface="Courier New"/>
                <a:cs typeface="Courier New"/>
                <a:sym typeface="Menlo Regular"/>
              </a:rPr>
              <a:t> </a:t>
            </a:r>
            <a:r>
              <a:rPr lang="en-GB" sz="1400" b="1" dirty="0">
                <a:latin typeface="Courier New"/>
                <a:cs typeface="Courier New"/>
                <a:sym typeface="Menlo Regular"/>
              </a:rPr>
              <a:t>*</a:t>
            </a:r>
            <a:r>
              <a:rPr lang="en-GB" sz="1400" b="1" dirty="0" err="1">
                <a:latin typeface="Courier New"/>
                <a:cs typeface="Courier New"/>
                <a:sym typeface="Menlo Regular"/>
              </a:rPr>
              <a:t>group_histogram</a:t>
            </a:r>
            <a:r>
              <a:rPr lang="en-GB" sz="1400" b="1" dirty="0">
                <a:latin typeface="Courier New"/>
                <a:cs typeface="Courier New"/>
                <a:sym typeface="Menlo Regular"/>
              </a:rPr>
              <a:t> = histogram + group*</a:t>
            </a:r>
            <a:r>
              <a:rPr lang="en-GB" sz="1400" b="1" dirty="0">
                <a:solidFill>
                  <a:srgbClr val="FF00FF"/>
                </a:solidFill>
                <a:latin typeface="Courier New"/>
                <a:cs typeface="Courier New"/>
                <a:sym typeface="Menlo Regular"/>
              </a:rPr>
              <a:t>256</a:t>
            </a:r>
            <a:r>
              <a:rPr lang="en-GB" sz="1400" b="1" dirty="0">
                <a:latin typeface="Courier New"/>
                <a:cs typeface="Courier New"/>
                <a:sym typeface="Menlo Regular"/>
              </a:rPr>
              <a:t>;</a:t>
            </a:r>
          </a:p>
          <a:p>
            <a:pPr defTabSz="410751">
              <a:defRPr sz="1800"/>
            </a:pPr>
            <a:r>
              <a:rPr lang="en-GB" sz="1400" b="1" dirty="0">
                <a:latin typeface="Courier New"/>
                <a:cs typeface="Courier New"/>
                <a:sym typeface="Menlo Regular"/>
              </a:rPr>
              <a:t>  </a:t>
            </a: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this work-item’s value</a:t>
            </a:r>
          </a:p>
          <a:p>
            <a:pPr defTabSz="410751">
              <a:defRPr sz="1800"/>
            </a:pPr>
            <a:r>
              <a:rPr lang="en-GB" sz="1400" b="1" i="1" dirty="0">
                <a:solidFill>
                  <a:srgbClr val="3366FF"/>
                </a:solidFill>
                <a:latin typeface="Courier New"/>
                <a:cs typeface="Courier New"/>
                <a:sym typeface="Menlo Regular"/>
              </a:rPr>
              <a:t>  char</a:t>
            </a:r>
            <a:r>
              <a:rPr lang="en-GB" sz="1400" b="1" dirty="0">
                <a:latin typeface="Courier New"/>
                <a:cs typeface="Courier New"/>
                <a:sym typeface="Menlo Regular"/>
              </a:rPr>
              <a:t> value = data[</a:t>
            </a:r>
            <a:r>
              <a:rPr lang="en-GB" sz="1400" b="1" dirty="0" err="1">
                <a:latin typeface="Courier New"/>
                <a:cs typeface="Courier New"/>
                <a:sym typeface="Menlo Regular"/>
              </a:rPr>
              <a:t>gid</a:t>
            </a:r>
            <a:r>
              <a:rPr lang="en-GB" sz="1400" b="1" dirty="0">
                <a:latin typeface="Courier New"/>
                <a:cs typeface="Courier New"/>
                <a:sym typeface="Menlo Regular"/>
              </a:rPr>
              <a:t>];</a:t>
            </a: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lang="en-GB" sz="1400" b="1" dirty="0">
                <a:solidFill>
                  <a:srgbClr val="008000"/>
                </a:solidFill>
                <a:latin typeface="Courier New"/>
                <a:cs typeface="Courier New"/>
                <a:sym typeface="Menlo Regular"/>
              </a:rPr>
              <a:t>// Increment corresponding bucket in histogram</a:t>
            </a:r>
          </a:p>
          <a:p>
            <a:pPr defTabSz="410751">
              <a:defRPr sz="1800"/>
            </a:pPr>
            <a:r>
              <a:rPr lang="en-GB" sz="1400" b="1" dirty="0">
                <a:solidFill>
                  <a:srgbClr val="3366FF"/>
                </a:solidFill>
                <a:latin typeface="Courier New"/>
                <a:cs typeface="Courier New"/>
                <a:sym typeface="Menlo Regular"/>
              </a:rPr>
              <a:t>  </a:t>
            </a:r>
            <a:r>
              <a:rPr lang="en-GB" sz="1400" b="1" dirty="0" err="1">
                <a:solidFill>
                  <a:srgbClr val="3366FF"/>
                </a:solidFill>
                <a:latin typeface="Courier New"/>
                <a:cs typeface="Courier New"/>
                <a:sym typeface="Menlo Regular"/>
              </a:rPr>
              <a:t>atomic_inc</a:t>
            </a:r>
            <a:r>
              <a:rPr lang="en-GB" sz="1400" b="1" dirty="0">
                <a:solidFill>
                  <a:srgbClr val="3366FF"/>
                </a:solidFill>
                <a:latin typeface="Courier New"/>
                <a:cs typeface="Courier New"/>
                <a:sym typeface="Menlo Regular"/>
              </a:rPr>
              <a:t>(</a:t>
            </a:r>
            <a:r>
              <a:rPr lang="en-GB" sz="1400" b="1" dirty="0">
                <a:latin typeface="Courier New"/>
                <a:cs typeface="Courier New"/>
                <a:sym typeface="Menlo Regular"/>
              </a:rPr>
              <a:t>&amp;</a:t>
            </a:r>
            <a:r>
              <a:rPr lang="en-GB" sz="1400" b="1" dirty="0" err="1">
                <a:latin typeface="Courier New"/>
                <a:cs typeface="Courier New"/>
                <a:sym typeface="Menlo Regular"/>
              </a:rPr>
              <a:t>group_histogram</a:t>
            </a:r>
            <a:r>
              <a:rPr lang="en-GB" sz="1400" b="1" dirty="0">
                <a:latin typeface="Courier New"/>
                <a:cs typeface="Courier New"/>
                <a:sym typeface="Menlo Regular"/>
              </a:rPr>
              <a:t>[value]);</a:t>
            </a:r>
          </a:p>
          <a:p>
            <a:pPr defTabSz="410751">
              <a:defRPr sz="1800"/>
            </a:pPr>
            <a:r>
              <a:rPr lang="en-GB" sz="1400" b="1" dirty="0">
                <a:latin typeface="Courier New"/>
                <a:cs typeface="Courier New"/>
                <a:sym typeface="Menlo Regular"/>
              </a:rPr>
              <a:t>}</a:t>
            </a:r>
          </a:p>
          <a:p>
            <a:pPr defTabSz="410751">
              <a:defRPr sz="1800"/>
            </a:pPr>
            <a:endParaRPr lang="en-GB" sz="1400" b="1" dirty="0">
              <a:solidFill>
                <a:srgbClr val="008000"/>
              </a:solidFill>
              <a:latin typeface="Courier New"/>
              <a:cs typeface="Courier New"/>
              <a:sym typeface="Menlo Regular"/>
            </a:endParaRPr>
          </a:p>
        </p:txBody>
      </p:sp>
      <p:sp>
        <p:nvSpPr>
          <p:cNvPr id="5" name="TextBox 4"/>
          <p:cNvSpPr txBox="1"/>
          <p:nvPr/>
        </p:nvSpPr>
        <p:spPr>
          <a:xfrm>
            <a:off x="4799264" y="3021263"/>
            <a:ext cx="2994525" cy="1015663"/>
          </a:xfrm>
          <a:prstGeom prst="rect">
            <a:avLst/>
          </a:prstGeom>
          <a:noFill/>
        </p:spPr>
        <p:txBody>
          <a:bodyPr wrap="square" rtlCol="0">
            <a:spAutoFit/>
          </a:bodyPr>
          <a:lstStyle/>
          <a:p>
            <a:r>
              <a:rPr lang="en-GB" sz="2000" b="1" dirty="0"/>
              <a:t>Example: generate a per work-group histogram for </a:t>
            </a:r>
            <a:r>
              <a:rPr lang="en-GB" sz="2000" b="1" dirty="0" err="1"/>
              <a:t>uchar</a:t>
            </a:r>
            <a:r>
              <a:rPr lang="en-GB" sz="2000" b="1" dirty="0"/>
              <a:t> data</a:t>
            </a:r>
          </a:p>
        </p:txBody>
      </p:sp>
      <p:sp>
        <p:nvSpPr>
          <p:cNvPr id="6" name="Slide Number Placeholder 5">
            <a:extLst>
              <a:ext uri="{FF2B5EF4-FFF2-40B4-BE49-F238E27FC236}">
                <a16:creationId xmlns:a16="http://schemas.microsoft.com/office/drawing/2014/main" id="{77D3E36E-91C8-E040-A911-76594F6D1673}"/>
              </a:ext>
            </a:extLst>
          </p:cNvPr>
          <p:cNvSpPr>
            <a:spLocks noGrp="1"/>
          </p:cNvSpPr>
          <p:nvPr>
            <p:ph type="sldNum" sz="quarter" idx="12"/>
          </p:nvPr>
        </p:nvSpPr>
        <p:spPr/>
        <p:txBody>
          <a:bodyPr/>
          <a:lstStyle/>
          <a:p>
            <a:fld id="{ED6D2009-AE8B-8448-879D-7D152E33A872}" type="slidenum">
              <a:rPr lang="en-GB" smtClean="0"/>
              <a:t>74</a:t>
            </a:fld>
            <a:endParaRPr lang="en-GB"/>
          </a:p>
        </p:txBody>
      </p:sp>
    </p:spTree>
    <p:extLst>
      <p:ext uri="{BB962C8B-B14F-4D97-AF65-F5344CB8AC3E}">
        <p14:creationId xmlns:p14="http://schemas.microsoft.com/office/powerpoint/2010/main" val="2793562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OpenCL C provides a set of vector types:</a:t>
            </a:r>
          </a:p>
          <a:p>
            <a:pPr lvl="1"/>
            <a:r>
              <a:rPr lang="en-GB" b="1" dirty="0">
                <a:solidFill>
                  <a:srgbClr val="3366FF"/>
                </a:solidFill>
                <a:latin typeface="Courier New"/>
                <a:cs typeface="Courier New"/>
              </a:rPr>
              <a:t>type2</a:t>
            </a:r>
            <a:r>
              <a:rPr lang="en-GB" dirty="0"/>
              <a:t>, </a:t>
            </a:r>
            <a:r>
              <a:rPr lang="en-GB" b="1" dirty="0">
                <a:solidFill>
                  <a:srgbClr val="3366FF"/>
                </a:solidFill>
                <a:latin typeface="Courier New"/>
                <a:cs typeface="Courier New"/>
              </a:rPr>
              <a:t>type3</a:t>
            </a:r>
            <a:r>
              <a:rPr lang="en-GB" dirty="0"/>
              <a:t>, </a:t>
            </a:r>
            <a:r>
              <a:rPr lang="en-GB" b="1" dirty="0">
                <a:solidFill>
                  <a:srgbClr val="3366FF"/>
                </a:solidFill>
                <a:latin typeface="Courier New"/>
                <a:cs typeface="Courier New"/>
              </a:rPr>
              <a:t>type4</a:t>
            </a:r>
            <a:r>
              <a:rPr lang="en-GB" dirty="0"/>
              <a:t>, </a:t>
            </a:r>
            <a:r>
              <a:rPr lang="en-GB" b="1" dirty="0">
                <a:solidFill>
                  <a:srgbClr val="3366FF"/>
                </a:solidFill>
                <a:latin typeface="Courier New"/>
                <a:cs typeface="Courier New"/>
              </a:rPr>
              <a:t>type8</a:t>
            </a:r>
            <a:r>
              <a:rPr lang="en-GB" dirty="0"/>
              <a:t> and </a:t>
            </a:r>
            <a:r>
              <a:rPr lang="en-GB" b="1" dirty="0">
                <a:solidFill>
                  <a:srgbClr val="3366FF"/>
                </a:solidFill>
                <a:latin typeface="Courier New"/>
                <a:cs typeface="Courier New"/>
              </a:rPr>
              <a:t>type16</a:t>
            </a:r>
          </a:p>
          <a:p>
            <a:pPr lvl="1"/>
            <a:r>
              <a:rPr lang="en-GB" dirty="0"/>
              <a:t>Where </a:t>
            </a:r>
            <a:r>
              <a:rPr lang="en-GB" b="1" dirty="0">
                <a:solidFill>
                  <a:srgbClr val="3366FF"/>
                </a:solidFill>
                <a:latin typeface="Courier New"/>
                <a:cs typeface="Courier New"/>
              </a:rPr>
              <a:t>type</a:t>
            </a:r>
            <a:r>
              <a:rPr lang="en-GB" b="1" dirty="0">
                <a:solidFill>
                  <a:srgbClr val="3366FF"/>
                </a:solidFill>
                <a:latin typeface="Trebuchet MS"/>
                <a:cs typeface="Trebuchet MS"/>
              </a:rPr>
              <a:t> </a:t>
            </a:r>
            <a:r>
              <a:rPr lang="en-GB" dirty="0"/>
              <a:t>is any primitive data type</a:t>
            </a:r>
          </a:p>
          <a:p>
            <a:r>
              <a:rPr lang="en-GB" dirty="0">
                <a:solidFill>
                  <a:srgbClr val="000000"/>
                </a:solidFill>
              </a:rPr>
              <a:t>Than can be convenient for representing multi-component data:</a:t>
            </a:r>
          </a:p>
          <a:p>
            <a:pPr lvl="1"/>
            <a:r>
              <a:rPr lang="en-GB" dirty="0">
                <a:solidFill>
                  <a:srgbClr val="000000"/>
                </a:solidFill>
              </a:rPr>
              <a:t>Pixels in an image (RGBA)</a:t>
            </a:r>
          </a:p>
          <a:p>
            <a:pPr lvl="1"/>
            <a:r>
              <a:rPr lang="en-GB" dirty="0">
                <a:solidFill>
                  <a:srgbClr val="000000"/>
                </a:solidFill>
              </a:rPr>
              <a:t>Atoms or points (x, y, z, mass/type)</a:t>
            </a:r>
          </a:p>
          <a:p>
            <a:r>
              <a:rPr lang="en-GB" dirty="0">
                <a:solidFill>
                  <a:srgbClr val="000000"/>
                </a:solidFill>
              </a:rPr>
              <a:t>There are also a set of built-in geometric functions for operating on these types (</a:t>
            </a:r>
            <a:r>
              <a:rPr lang="en-GB" b="1" dirty="0">
                <a:solidFill>
                  <a:srgbClr val="3366FF"/>
                </a:solidFill>
                <a:latin typeface="Courier New"/>
                <a:cs typeface="Courier New"/>
              </a:rPr>
              <a:t>dot</a:t>
            </a:r>
            <a:r>
              <a:rPr lang="en-GB" dirty="0">
                <a:solidFill>
                  <a:srgbClr val="000000"/>
                </a:solidFill>
              </a:rPr>
              <a:t>, </a:t>
            </a:r>
            <a:r>
              <a:rPr lang="en-GB" b="1" dirty="0">
                <a:solidFill>
                  <a:srgbClr val="3366FF"/>
                </a:solidFill>
                <a:latin typeface="Courier New"/>
                <a:cs typeface="Courier New"/>
              </a:rPr>
              <a:t>cross</a:t>
            </a:r>
            <a:r>
              <a:rPr lang="en-GB" dirty="0">
                <a:solidFill>
                  <a:srgbClr val="000000"/>
                </a:solidFill>
              </a:rPr>
              <a:t>, </a:t>
            </a:r>
            <a:r>
              <a:rPr lang="en-GB" b="1" dirty="0">
                <a:solidFill>
                  <a:srgbClr val="3366FF"/>
                </a:solidFill>
                <a:latin typeface="Courier New"/>
                <a:cs typeface="Courier New"/>
              </a:rPr>
              <a:t>distance</a:t>
            </a:r>
            <a:r>
              <a:rPr lang="en-GB" dirty="0">
                <a:solidFill>
                  <a:srgbClr val="000000"/>
                </a:solidFill>
              </a:rPr>
              <a:t>, </a:t>
            </a:r>
            <a:r>
              <a:rPr lang="en-GB" b="1" dirty="0">
                <a:solidFill>
                  <a:srgbClr val="3366FF"/>
                </a:solidFill>
                <a:latin typeface="Courier New"/>
                <a:cs typeface="Courier New"/>
              </a:rPr>
              <a:t>length</a:t>
            </a:r>
            <a:r>
              <a:rPr lang="en-GB" dirty="0">
                <a:solidFill>
                  <a:srgbClr val="000000"/>
                </a:solidFill>
              </a:rPr>
              <a:t>, </a:t>
            </a:r>
            <a:r>
              <a:rPr lang="en-GB" b="1" dirty="0">
                <a:solidFill>
                  <a:srgbClr val="3366FF"/>
                </a:solidFill>
                <a:latin typeface="Courier New"/>
                <a:cs typeface="Courier New"/>
              </a:rPr>
              <a:t>normalize</a:t>
            </a:r>
            <a:r>
              <a:rPr lang="en-GB" dirty="0">
                <a:solidFill>
                  <a:srgbClr val="000000"/>
                </a:solidFill>
              </a:rPr>
              <a:t>)</a:t>
            </a:r>
          </a:p>
        </p:txBody>
      </p:sp>
      <p:sp>
        <p:nvSpPr>
          <p:cNvPr id="4" name="Slide Number Placeholder 3">
            <a:extLst>
              <a:ext uri="{FF2B5EF4-FFF2-40B4-BE49-F238E27FC236}">
                <a16:creationId xmlns:a16="http://schemas.microsoft.com/office/drawing/2014/main" id="{5800C3E2-2D20-124A-9ABC-0C3E27D6DB7F}"/>
              </a:ext>
            </a:extLst>
          </p:cNvPr>
          <p:cNvSpPr>
            <a:spLocks noGrp="1"/>
          </p:cNvSpPr>
          <p:nvPr>
            <p:ph type="sldNum" sz="quarter" idx="12"/>
          </p:nvPr>
        </p:nvSpPr>
        <p:spPr/>
        <p:txBody>
          <a:bodyPr/>
          <a:lstStyle/>
          <a:p>
            <a:fld id="{ED6D2009-AE8B-8448-879D-7D152E33A872}" type="slidenum">
              <a:rPr lang="en-GB" smtClean="0"/>
              <a:t>75</a:t>
            </a:fld>
            <a:endParaRPr lang="en-GB"/>
          </a:p>
        </p:txBody>
      </p:sp>
    </p:spTree>
    <p:extLst>
      <p:ext uri="{BB962C8B-B14F-4D97-AF65-F5344CB8AC3E}">
        <p14:creationId xmlns:p14="http://schemas.microsoft.com/office/powerpoint/2010/main" val="3749040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815386"/>
          </a:xfrm>
        </p:spPr>
        <p:txBody>
          <a:bodyPr>
            <a:normAutofit fontScale="85000" lnSpcReduction="20000"/>
          </a:bodyPr>
          <a:lstStyle/>
          <a:p>
            <a:pPr>
              <a:lnSpc>
                <a:spcPct val="120000"/>
              </a:lnSpc>
            </a:pPr>
            <a:r>
              <a:rPr lang="en-GB" dirty="0"/>
              <a:t>In the past, several platforms </a:t>
            </a:r>
            <a:r>
              <a:rPr lang="en-GB" b="1" i="1" dirty="0">
                <a:solidFill>
                  <a:srgbClr val="FF0000"/>
                </a:solidFill>
              </a:rPr>
              <a:t>required</a:t>
            </a:r>
            <a:r>
              <a:rPr lang="en-GB" dirty="0"/>
              <a:t> the use of these types in order to make use of their vector ALUs (e.g. AMD’s pre-GCN architectures and Intel’s initial CPU implementation)</a:t>
            </a:r>
          </a:p>
          <a:p>
            <a:pPr>
              <a:lnSpc>
                <a:spcPct val="120000"/>
              </a:lnSpc>
            </a:pPr>
            <a:r>
              <a:rPr lang="en-GB" dirty="0"/>
              <a:t>This isn’t ideal: we are already exposing the data-parallelism in our code via </a:t>
            </a:r>
            <a:r>
              <a:rPr lang="en-GB" dirty="0" err="1"/>
              <a:t>OpenCL’s</a:t>
            </a:r>
            <a:r>
              <a:rPr lang="en-GB" dirty="0"/>
              <a:t> </a:t>
            </a:r>
            <a:r>
              <a:rPr lang="en-GB" dirty="0" err="1"/>
              <a:t>NDRange</a:t>
            </a:r>
            <a:r>
              <a:rPr lang="en-GB" dirty="0"/>
              <a:t> construct – we shouldn’t have to do it again!</a:t>
            </a:r>
          </a:p>
          <a:p>
            <a:pPr>
              <a:lnSpc>
                <a:spcPct val="120000"/>
              </a:lnSpc>
            </a:pPr>
            <a:r>
              <a:rPr lang="en-GB" dirty="0"/>
              <a:t>These days, most OpenCL implementations target SIMD execution units by packing work-items into SIMD lanes – so we get the benefits of these vector ALUs for free (Intel calls this ‘</a:t>
            </a:r>
            <a:r>
              <a:rPr lang="en-GB" b="1" i="1" dirty="0">
                <a:solidFill>
                  <a:srgbClr val="0000FF"/>
                </a:solidFill>
              </a:rPr>
              <a:t>implicit </a:t>
            </a:r>
            <a:r>
              <a:rPr lang="en-GB" b="1" i="1" dirty="0" err="1">
                <a:solidFill>
                  <a:srgbClr val="0000FF"/>
                </a:solidFill>
              </a:rPr>
              <a:t>vectorisation</a:t>
            </a:r>
            <a:r>
              <a:rPr lang="en-GB" dirty="0"/>
              <a:t>’)</a:t>
            </a:r>
          </a:p>
        </p:txBody>
      </p:sp>
      <p:sp>
        <p:nvSpPr>
          <p:cNvPr id="4" name="Slide Number Placeholder 3">
            <a:extLst>
              <a:ext uri="{FF2B5EF4-FFF2-40B4-BE49-F238E27FC236}">
                <a16:creationId xmlns:a16="http://schemas.microsoft.com/office/drawing/2014/main" id="{A22D8FE1-26C0-5145-A1D7-779420F1A70F}"/>
              </a:ext>
            </a:extLst>
          </p:cNvPr>
          <p:cNvSpPr>
            <a:spLocks noGrp="1"/>
          </p:cNvSpPr>
          <p:nvPr>
            <p:ph type="sldNum" sz="quarter" idx="12"/>
          </p:nvPr>
        </p:nvSpPr>
        <p:spPr/>
        <p:txBody>
          <a:bodyPr/>
          <a:lstStyle/>
          <a:p>
            <a:fld id="{ED6D2009-AE8B-8448-879D-7D152E33A872}" type="slidenum">
              <a:rPr lang="en-GB" smtClean="0"/>
              <a:t>76</a:t>
            </a:fld>
            <a:endParaRPr lang="en-GB"/>
          </a:p>
        </p:txBody>
      </p:sp>
    </p:spTree>
    <p:extLst>
      <p:ext uri="{BB962C8B-B14F-4D97-AF65-F5344CB8AC3E}">
        <p14:creationId xmlns:p14="http://schemas.microsoft.com/office/powerpoint/2010/main" val="2351403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Text Placeholder 2"/>
          <p:cNvSpPr>
            <a:spLocks noGrp="1"/>
          </p:cNvSpPr>
          <p:nvPr>
            <p:ph type="body" idx="1"/>
          </p:nvPr>
        </p:nvSpPr>
        <p:spPr>
          <a:xfrm>
            <a:off x="457200" y="1340769"/>
            <a:ext cx="4040188" cy="360039"/>
          </a:xfrm>
        </p:spPr>
        <p:txBody>
          <a:bodyPr>
            <a:normAutofit fontScale="85000" lnSpcReduction="20000"/>
          </a:bodyPr>
          <a:lstStyle/>
          <a:p>
            <a:r>
              <a:rPr lang="en-GB" dirty="0"/>
              <a:t>Implicit </a:t>
            </a:r>
            <a:r>
              <a:rPr lang="en-GB" dirty="0" err="1"/>
              <a:t>vectorization</a:t>
            </a:r>
            <a:endParaRPr lang="en-GB" dirty="0"/>
          </a:p>
        </p:txBody>
      </p:sp>
      <p:sp>
        <p:nvSpPr>
          <p:cNvPr id="5" name="Text Placeholder 4"/>
          <p:cNvSpPr>
            <a:spLocks noGrp="1"/>
          </p:cNvSpPr>
          <p:nvPr>
            <p:ph type="body" sz="quarter" idx="3"/>
          </p:nvPr>
        </p:nvSpPr>
        <p:spPr>
          <a:xfrm>
            <a:off x="4645025" y="1340767"/>
            <a:ext cx="4041775" cy="360041"/>
          </a:xfrm>
        </p:spPr>
        <p:txBody>
          <a:bodyPr>
            <a:normAutofit fontScale="85000" lnSpcReduction="20000"/>
          </a:bodyPr>
          <a:lstStyle/>
          <a:p>
            <a:r>
              <a:rPr lang="en-GB" dirty="0"/>
              <a:t>Explicit </a:t>
            </a:r>
            <a:r>
              <a:rPr lang="en-GB" dirty="0" err="1"/>
              <a:t>vectorization</a:t>
            </a:r>
            <a:endParaRPr lang="en-GB" dirty="0"/>
          </a:p>
        </p:txBody>
      </p:sp>
      <p:pic>
        <p:nvPicPr>
          <p:cNvPr id="17" name="Content Placeholder 16" descr="explicit.png"/>
          <p:cNvPicPr>
            <a:picLocks noGrp="1" noChangeAspect="1"/>
          </p:cNvPicPr>
          <p:nvPr>
            <p:ph sz="quarter" idx="4"/>
          </p:nvPr>
        </p:nvPicPr>
        <p:blipFill>
          <a:blip r:embed="rId2">
            <a:extLst>
              <a:ext uri="{28A0092B-C50C-407E-A947-70E740481C1C}">
                <a14:useLocalDpi xmlns:a14="http://schemas.microsoft.com/office/drawing/2010/main" val="0"/>
              </a:ext>
            </a:extLst>
          </a:blip>
          <a:srcRect l="-2826" r="-2826"/>
          <a:stretch>
            <a:fillRect/>
          </a:stretch>
        </p:blipFill>
        <p:spPr>
          <a:xfrm>
            <a:off x="4645025" y="1700213"/>
            <a:ext cx="4041775" cy="4425950"/>
          </a:xfrm>
        </p:spPr>
      </p:pic>
      <p:pic>
        <p:nvPicPr>
          <p:cNvPr id="16" name="Content Placeholder 15" descr="implicit.png"/>
          <p:cNvPicPr>
            <a:picLocks noGrp="1" noChangeAspect="1"/>
          </p:cNvPicPr>
          <p:nvPr>
            <p:ph sz="half" idx="2"/>
          </p:nvPr>
        </p:nvPicPr>
        <p:blipFill>
          <a:blip r:embed="rId3">
            <a:extLst>
              <a:ext uri="{28A0092B-C50C-407E-A947-70E740481C1C}">
                <a14:useLocalDpi xmlns:a14="http://schemas.microsoft.com/office/drawing/2010/main" val="0"/>
              </a:ext>
            </a:extLst>
          </a:blip>
          <a:srcRect l="-2806" r="-2806"/>
          <a:stretch>
            <a:fillRect/>
          </a:stretch>
        </p:blipFill>
        <p:spPr>
          <a:xfrm>
            <a:off x="457200" y="1700213"/>
            <a:ext cx="4040188" cy="4425950"/>
          </a:xfrm>
        </p:spPr>
      </p:pic>
      <p:sp>
        <p:nvSpPr>
          <p:cNvPr id="4" name="Slide Number Placeholder 3">
            <a:extLst>
              <a:ext uri="{FF2B5EF4-FFF2-40B4-BE49-F238E27FC236}">
                <a16:creationId xmlns:a16="http://schemas.microsoft.com/office/drawing/2014/main" id="{8AA704A5-29ED-6348-8080-33F988BEF94F}"/>
              </a:ext>
            </a:extLst>
          </p:cNvPr>
          <p:cNvSpPr>
            <a:spLocks noGrp="1"/>
          </p:cNvSpPr>
          <p:nvPr>
            <p:ph type="sldNum" sz="quarter" idx="12"/>
          </p:nvPr>
        </p:nvSpPr>
        <p:spPr/>
        <p:txBody>
          <a:bodyPr/>
          <a:lstStyle/>
          <a:p>
            <a:fld id="{ED6D2009-AE8B-8448-879D-7D152E33A872}" type="slidenum">
              <a:rPr lang="en-GB" smtClean="0"/>
              <a:t>77</a:t>
            </a:fld>
            <a:endParaRPr lang="en-GB"/>
          </a:p>
        </p:txBody>
      </p:sp>
    </p:spTree>
    <p:extLst>
      <p:ext uri="{BB962C8B-B14F-4D97-AF65-F5344CB8AC3E}">
        <p14:creationId xmlns:p14="http://schemas.microsoft.com/office/powerpoint/2010/main" val="1140896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rgbClr val="3366FF"/>
                </a:solidFill>
                <a:latin typeface="Courier New"/>
                <a:cs typeface="Courier New"/>
              </a:rPr>
              <a:t>device.getInfo</a:t>
            </a:r>
            <a:endParaRPr lang="en-GB" sz="2000" b="1" dirty="0">
              <a:solidFill>
                <a:srgbClr val="3366FF"/>
              </a:solidFill>
              <a:latin typeface="Courier New"/>
              <a:cs typeface="Courier New"/>
            </a:endParaRPr>
          </a:p>
          <a:p>
            <a:pPr marL="400050" lvl="1" indent="0">
              <a:lnSpc>
                <a:spcPct val="110000"/>
              </a:lnSpc>
              <a:buNone/>
            </a:pPr>
            <a:r>
              <a:rPr lang="en-GB" sz="2000" b="1" dirty="0">
                <a:solidFill>
                  <a:srgbClr val="3366FF"/>
                </a:solidFill>
                <a:latin typeface="Courier New"/>
                <a:cs typeface="Courier New"/>
              </a:rPr>
              <a:t>&lt;CL_DEVICE_PREFERRED_VECTOR_WIDTH_FLOAT&gt;();</a:t>
            </a:r>
          </a:p>
        </p:txBody>
      </p:sp>
      <p:sp>
        <p:nvSpPr>
          <p:cNvPr id="4" name="Slide Number Placeholder 3">
            <a:extLst>
              <a:ext uri="{FF2B5EF4-FFF2-40B4-BE49-F238E27FC236}">
                <a16:creationId xmlns:a16="http://schemas.microsoft.com/office/drawing/2014/main" id="{B3A2D1D8-94A0-ED44-BEBC-38C28955B4C4}"/>
              </a:ext>
            </a:extLst>
          </p:cNvPr>
          <p:cNvSpPr>
            <a:spLocks noGrp="1"/>
          </p:cNvSpPr>
          <p:nvPr>
            <p:ph type="sldNum" sz="quarter" idx="12"/>
          </p:nvPr>
        </p:nvSpPr>
        <p:spPr/>
        <p:txBody>
          <a:bodyPr/>
          <a:lstStyle/>
          <a:p>
            <a:fld id="{ED6D2009-AE8B-8448-879D-7D152E33A872}" type="slidenum">
              <a:rPr lang="en-GB" smtClean="0"/>
              <a:t>78</a:t>
            </a:fld>
            <a:endParaRPr lang="en-GB"/>
          </a:p>
        </p:txBody>
      </p:sp>
    </p:spTree>
    <p:extLst>
      <p:ext uri="{BB962C8B-B14F-4D97-AF65-F5344CB8AC3E}">
        <p14:creationId xmlns:p14="http://schemas.microsoft.com/office/powerpoint/2010/main" val="1169122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chemeClr val="tx2">
                    <a:lumMod val="75000"/>
                  </a:schemeClr>
                </a:solidFill>
                <a:latin typeface="Courier New"/>
                <a:cs typeface="Courier New"/>
              </a:rPr>
              <a:t>clGetDeviceInfo</a:t>
            </a:r>
            <a:r>
              <a:rPr lang="en-GB" sz="2000" b="1" dirty="0">
                <a:latin typeface="Courier New"/>
                <a:cs typeface="Courier New"/>
              </a:rPr>
              <a:t>(device,   </a:t>
            </a:r>
            <a:br>
              <a:rPr lang="en-GB" sz="2000" b="1" dirty="0">
                <a:latin typeface="Courier New"/>
                <a:cs typeface="Courier New"/>
              </a:rPr>
            </a:br>
            <a:r>
              <a:rPr lang="en-GB" sz="2000" b="1" dirty="0">
                <a:latin typeface="Courier New"/>
                <a:cs typeface="Courier New"/>
              </a:rPr>
              <a:t>  CL_DEVICE_PREFERRED_VECTOR_WIDTH_FLOAT, </a:t>
            </a:r>
            <a:br>
              <a:rPr lang="en-GB" sz="2000" b="1" dirty="0">
                <a:latin typeface="Courier New"/>
                <a:cs typeface="Courier New"/>
              </a:rPr>
            </a:br>
            <a:r>
              <a:rPr lang="en-GB" sz="2000" b="1" dirty="0">
                <a:latin typeface="Courier New"/>
                <a:cs typeface="Courier New"/>
              </a:rPr>
              <a:t>  </a:t>
            </a:r>
            <a:r>
              <a:rPr lang="en-GB" sz="2000" b="1" dirty="0" err="1">
                <a:latin typeface="Courier New"/>
                <a:cs typeface="Courier New"/>
              </a:rPr>
              <a:t>sizeof</a:t>
            </a:r>
            <a:r>
              <a:rPr lang="en-GB" sz="2000" b="1" dirty="0">
                <a:latin typeface="Courier New"/>
                <a:cs typeface="Courier New"/>
              </a:rPr>
              <a:t>(</a:t>
            </a:r>
            <a:r>
              <a:rPr lang="en-GB" sz="2000" b="1" dirty="0" err="1">
                <a:latin typeface="Courier New"/>
                <a:cs typeface="Courier New"/>
              </a:rPr>
              <a:t>cl_uint</a:t>
            </a:r>
            <a:r>
              <a:rPr lang="en-GB" sz="2000" b="1" dirty="0">
                <a:latin typeface="Courier New"/>
                <a:cs typeface="Courier New"/>
              </a:rPr>
              <a:t>), &amp;width, NULL);</a:t>
            </a:r>
          </a:p>
        </p:txBody>
      </p:sp>
      <p:sp>
        <p:nvSpPr>
          <p:cNvPr id="4" name="Slide Number Placeholder 3">
            <a:extLst>
              <a:ext uri="{FF2B5EF4-FFF2-40B4-BE49-F238E27FC236}">
                <a16:creationId xmlns:a16="http://schemas.microsoft.com/office/drawing/2014/main" id="{699B781F-9376-E140-B183-F8DF13B2EB14}"/>
              </a:ext>
            </a:extLst>
          </p:cNvPr>
          <p:cNvSpPr>
            <a:spLocks noGrp="1"/>
          </p:cNvSpPr>
          <p:nvPr>
            <p:ph type="sldNum" sz="quarter" idx="12"/>
          </p:nvPr>
        </p:nvSpPr>
        <p:spPr/>
        <p:txBody>
          <a:bodyPr/>
          <a:lstStyle/>
          <a:p>
            <a:fld id="{ED6D2009-AE8B-8448-879D-7D152E33A872}" type="slidenum">
              <a:rPr lang="en-GB" smtClean="0"/>
              <a:t>79</a:t>
            </a:fld>
            <a:endParaRPr lang="en-GB"/>
          </a:p>
        </p:txBody>
      </p:sp>
    </p:spTree>
    <p:extLst>
      <p:ext uri="{BB962C8B-B14F-4D97-AF65-F5344CB8AC3E}">
        <p14:creationId xmlns:p14="http://schemas.microsoft.com/office/powerpoint/2010/main" val="101927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
        <p:nvSpPr>
          <p:cNvPr id="4" name="Slide Number Placeholder 3">
            <a:extLst>
              <a:ext uri="{FF2B5EF4-FFF2-40B4-BE49-F238E27FC236}">
                <a16:creationId xmlns:a16="http://schemas.microsoft.com/office/drawing/2014/main" id="{521F1D9B-2EB2-C340-B12B-662D2B5C76AB}"/>
              </a:ext>
            </a:extLst>
          </p:cNvPr>
          <p:cNvSpPr>
            <a:spLocks noGrp="1"/>
          </p:cNvSpPr>
          <p:nvPr>
            <p:ph type="sldNum" sz="quarter" idx="12"/>
          </p:nvPr>
        </p:nvSpPr>
        <p:spPr/>
        <p:txBody>
          <a:bodyPr/>
          <a:lstStyle/>
          <a:p>
            <a:fld id="{ED6D2009-AE8B-8448-879D-7D152E33A872}" type="slidenum">
              <a:rPr lang="en-GB" smtClean="0"/>
              <a:t>8</a:t>
            </a:fld>
            <a:endParaRPr lang="en-GB"/>
          </a:p>
        </p:txBody>
      </p:sp>
    </p:spTree>
    <p:extLst>
      <p:ext uri="{BB962C8B-B14F-4D97-AF65-F5344CB8AC3E}">
        <p14:creationId xmlns:p14="http://schemas.microsoft.com/office/powerpoint/2010/main" val="2060272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457200" y="1600200"/>
            <a:ext cx="8229600" cy="5120640"/>
          </a:xfrm>
        </p:spPr>
        <p:txBody>
          <a:bodyPr>
            <a:normAutofit fontScale="700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Often important to avoid branching on SIMD CPUs too.</a:t>
            </a:r>
          </a:p>
          <a:p>
            <a:pPr>
              <a:lnSpc>
                <a:spcPct val="110000"/>
              </a:lnSpc>
            </a:pPr>
            <a:r>
              <a:rPr lang="en-GB" dirty="0"/>
              <a:t>This latency can be hidden by switching to alternative work-items/work-groups, but avoiding branches where possible is usually a good idea to improve performance.</a:t>
            </a:r>
          </a:p>
          <a:p>
            <a:pPr>
              <a:lnSpc>
                <a:spcPct val="110000"/>
              </a:lnSpc>
            </a:pPr>
            <a:r>
              <a:rPr lang="en-GB" dirty="0"/>
              <a:t>When different work-items executing within the same SIMD ALU array take different paths through conditional control flow, we have </a:t>
            </a:r>
            <a:r>
              <a:rPr lang="en-GB" b="1" i="1" dirty="0">
                <a:solidFill>
                  <a:srgbClr val="FF0000"/>
                </a:solidFill>
              </a:rPr>
              <a:t>divergent branches</a:t>
            </a:r>
            <a:r>
              <a:rPr lang="en-GB" i="1" dirty="0"/>
              <a:t> (vs. </a:t>
            </a:r>
            <a:r>
              <a:rPr lang="en-GB" b="1" i="1" dirty="0">
                <a:solidFill>
                  <a:srgbClr val="0000FF"/>
                </a:solidFill>
              </a:rPr>
              <a:t>uniform branches</a:t>
            </a:r>
            <a:r>
              <a:rPr lang="en-GB" i="1" dirty="0"/>
              <a:t>).</a:t>
            </a:r>
          </a:p>
          <a:p>
            <a:pPr>
              <a:lnSpc>
                <a:spcPct val="110000"/>
              </a:lnSpc>
            </a:pPr>
            <a:r>
              <a:rPr lang="en-GB" dirty="0"/>
              <a:t>We can use </a:t>
            </a:r>
            <a:r>
              <a:rPr lang="en-GB" b="1" dirty="0">
                <a:solidFill>
                  <a:srgbClr val="00B050"/>
                </a:solidFill>
              </a:rPr>
              <a:t>predication</a:t>
            </a:r>
            <a:r>
              <a:rPr lang="en-GB" dirty="0"/>
              <a:t>, </a:t>
            </a:r>
            <a:r>
              <a:rPr lang="en-GB" b="1" dirty="0">
                <a:solidFill>
                  <a:srgbClr val="00B050"/>
                </a:solidFill>
              </a:rPr>
              <a:t>selection</a:t>
            </a:r>
            <a:r>
              <a:rPr lang="en-GB" dirty="0"/>
              <a:t> and </a:t>
            </a:r>
            <a:r>
              <a:rPr lang="en-GB" b="1" dirty="0">
                <a:solidFill>
                  <a:srgbClr val="00B050"/>
                </a:solidFill>
              </a:rPr>
              <a:t>masking</a:t>
            </a:r>
            <a:r>
              <a:rPr lang="en-GB" dirty="0"/>
              <a:t> to convert conditional control flow into straight line code and significantly improve the performance of code that has lots of conditional branches.</a:t>
            </a:r>
          </a:p>
          <a:p>
            <a:pPr>
              <a:lnSpc>
                <a:spcPct val="110000"/>
              </a:lnSpc>
            </a:pPr>
            <a:r>
              <a:rPr lang="en-GB" dirty="0"/>
              <a:t>Modern HPC GPUs can cope with branchy code increasingly well.</a:t>
            </a:r>
          </a:p>
        </p:txBody>
      </p:sp>
      <p:sp>
        <p:nvSpPr>
          <p:cNvPr id="4" name="Slide Number Placeholder 3">
            <a:extLst>
              <a:ext uri="{FF2B5EF4-FFF2-40B4-BE49-F238E27FC236}">
                <a16:creationId xmlns:a16="http://schemas.microsoft.com/office/drawing/2014/main" id="{ABE35E0E-ED5B-DB46-ADB2-11FD3FFB334B}"/>
              </a:ext>
            </a:extLst>
          </p:cNvPr>
          <p:cNvSpPr>
            <a:spLocks noGrp="1"/>
          </p:cNvSpPr>
          <p:nvPr>
            <p:ph type="sldNum" sz="quarter" idx="12"/>
          </p:nvPr>
        </p:nvSpPr>
        <p:spPr/>
        <p:txBody>
          <a:bodyPr/>
          <a:lstStyle/>
          <a:p>
            <a:fld id="{ED6D2009-AE8B-8448-879D-7D152E33A872}" type="slidenum">
              <a:rPr lang="en-GB" smtClean="0"/>
              <a:t>80</a:t>
            </a:fld>
            <a:endParaRPr lang="en-GB"/>
          </a:p>
        </p:txBody>
      </p:sp>
    </p:spTree>
    <p:extLst>
      <p:ext uri="{BB962C8B-B14F-4D97-AF65-F5344CB8AC3E}">
        <p14:creationId xmlns:p14="http://schemas.microsoft.com/office/powerpoint/2010/main" val="36598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334471"/>
            <a:ext cx="8229600" cy="3700373"/>
          </a:xfrm>
        </p:spPr>
        <p:txBody>
          <a:bodyPr>
            <a:normAutofit fontScale="85000" lnSpcReduction="20000"/>
          </a:bodyPr>
          <a:lstStyle/>
          <a:p>
            <a:r>
              <a:rPr lang="en-US" dirty="0"/>
              <a:t>Individual threads of a warp start together at the same program address</a:t>
            </a:r>
          </a:p>
          <a:p>
            <a:r>
              <a:rPr lang="en-US" dirty="0"/>
              <a:t>Each thread has its own instruction address counter and register state</a:t>
            </a:r>
          </a:p>
          <a:p>
            <a:pPr lvl="1"/>
            <a:r>
              <a:rPr lang="en-US" dirty="0"/>
              <a:t>Each thread is free to branch and execute independently </a:t>
            </a:r>
          </a:p>
          <a:p>
            <a:pPr lvl="1"/>
            <a:r>
              <a:rPr lang="en-US" dirty="0"/>
              <a:t>Provide the MIMD abstraction</a:t>
            </a:r>
          </a:p>
          <a:p>
            <a:r>
              <a:rPr lang="en-US" dirty="0"/>
              <a:t>Branch behavior</a:t>
            </a:r>
          </a:p>
          <a:p>
            <a:pPr lvl="1"/>
            <a:r>
              <a:rPr lang="en-US" dirty="0"/>
              <a:t>Each branch path will be executed serially (e.g. if/else)</a:t>
            </a:r>
          </a:p>
          <a:p>
            <a:pPr lvl="1"/>
            <a:r>
              <a:rPr lang="en-US" dirty="0"/>
              <a:t>Threads not following the current path will be ‘disabled’</a:t>
            </a:r>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81</a:t>
            </a:fld>
            <a:endParaRPr lang="en-US">
              <a:solidFill>
                <a:srgbClr val="000000"/>
              </a:solidFill>
            </a:endParaRPr>
          </a:p>
        </p:txBody>
      </p:sp>
      <p:cxnSp>
        <p:nvCxnSpPr>
          <p:cNvPr id="5" name="Straight Arrow Connector 4"/>
          <p:cNvCxnSpPr/>
          <p:nvPr/>
        </p:nvCxnSpPr>
        <p:spPr>
          <a:xfrm>
            <a:off x="2381693"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381693"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81693"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81693"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550093" y="4948667"/>
            <a:ext cx="9144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37871" y="5242179"/>
            <a:ext cx="914400" cy="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37871" y="5524401"/>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37871" y="5812267"/>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10296"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10296"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10296"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10296"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975288" y="4835776"/>
            <a:ext cx="203200" cy="112888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1094744" y="5230886"/>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398610" y="6154133"/>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778465" y="6154133"/>
            <a:ext cx="312906"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If</a:t>
            </a:r>
          </a:p>
        </p:txBody>
      </p:sp>
      <p:sp>
        <p:nvSpPr>
          <p:cNvPr id="21" name="TextBox 20"/>
          <p:cNvSpPr txBox="1"/>
          <p:nvPr/>
        </p:nvSpPr>
        <p:spPr>
          <a:xfrm>
            <a:off x="4656387" y="6154133"/>
            <a:ext cx="63350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Else</a:t>
            </a:r>
          </a:p>
        </p:txBody>
      </p:sp>
      <p:sp>
        <p:nvSpPr>
          <p:cNvPr id="23" name="TextBox 22"/>
          <p:cNvSpPr txBox="1"/>
          <p:nvPr/>
        </p:nvSpPr>
        <p:spPr>
          <a:xfrm>
            <a:off x="5773443" y="6154133"/>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959280" y="6032398"/>
            <a:ext cx="6668153" cy="81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7302664" y="5645808"/>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608114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p:txBody>
          <a:bodyPr>
            <a:noAutofit/>
          </a:bodyPr>
          <a:lstStyle/>
          <a:p>
            <a:pPr marL="0" indent="0">
              <a:buNone/>
            </a:pPr>
            <a:r>
              <a:rPr lang="en-GB" sz="1400" b="1" dirty="0">
                <a:solidFill>
                  <a:srgbClr val="008000"/>
                </a:solidFill>
                <a:latin typeface="Courier New"/>
                <a:cs typeface="Courier New"/>
              </a:rPr>
              <a:t>// Only evaluate expression</a:t>
            </a:r>
          </a:p>
          <a:p>
            <a:pPr marL="0" indent="0">
              <a:buNone/>
            </a:pPr>
            <a:r>
              <a:rPr lang="en-GB" sz="1400" b="1" dirty="0">
                <a:solidFill>
                  <a:srgbClr val="008000"/>
                </a:solidFill>
                <a:latin typeface="Courier New"/>
                <a:cs typeface="Courier New"/>
              </a:rPr>
              <a:t>// if condition is met</a:t>
            </a:r>
          </a:p>
          <a:p>
            <a:pPr marL="0" indent="0">
              <a:buNone/>
            </a:pPr>
            <a:r>
              <a:rPr lang="en-GB" sz="1400" b="1" dirty="0">
                <a:solidFill>
                  <a:schemeClr val="accent2"/>
                </a:solidFill>
                <a:latin typeface="Courier New"/>
                <a:cs typeface="Courier New"/>
              </a:rPr>
              <a:t>if</a:t>
            </a:r>
            <a:r>
              <a:rPr lang="en-GB" sz="1400" b="1" dirty="0">
                <a:latin typeface="Courier New"/>
                <a:cs typeface="Courier New"/>
              </a:rPr>
              <a:t> (a &gt; b)</a:t>
            </a:r>
          </a:p>
          <a:p>
            <a:pPr marL="0" indent="0">
              <a:buNone/>
            </a:pPr>
            <a:r>
              <a:rPr lang="en-GB" sz="1400" b="1" dirty="0">
                <a:latin typeface="Courier New"/>
                <a:cs typeface="Courier New"/>
              </a:rPr>
              <a:t>{</a:t>
            </a:r>
          </a:p>
          <a:p>
            <a:pPr marL="0" indent="0">
              <a:buNone/>
            </a:pPr>
            <a:r>
              <a:rPr lang="it-IT" sz="1400" b="1" dirty="0">
                <a:latin typeface="Courier New"/>
                <a:cs typeface="Courier New"/>
              </a:rPr>
              <a:t>  </a:t>
            </a:r>
            <a:r>
              <a:rPr lang="it-IT" sz="1400" b="1" dirty="0" err="1">
                <a:latin typeface="Courier New"/>
                <a:cs typeface="Courier New"/>
              </a:rPr>
              <a:t>acc</a:t>
            </a:r>
            <a:r>
              <a:rPr lang="it-IT" sz="1400" b="1" dirty="0">
                <a:latin typeface="Courier New"/>
                <a:cs typeface="Courier New"/>
              </a:rPr>
              <a:t> += (a - b*c);</a:t>
            </a:r>
          </a:p>
          <a:p>
            <a:pPr marL="0" indent="0">
              <a:buNone/>
            </a:pPr>
            <a:r>
              <a:rPr lang="it-IT" sz="1400" b="1" dirty="0">
                <a:latin typeface="Courier New"/>
                <a:cs typeface="Courier New"/>
              </a:rPr>
              <a:t>}</a:t>
            </a:r>
          </a:p>
          <a:p>
            <a:pPr marL="0" indent="0">
              <a:buNone/>
            </a:pPr>
            <a:endParaRPr lang="it-IT" sz="1400" b="1" dirty="0">
              <a:solidFill>
                <a:srgbClr val="3366FF"/>
              </a:solidFill>
              <a:latin typeface="Courier New"/>
              <a:cs typeface="Courier New"/>
            </a:endParaRPr>
          </a:p>
          <a:p>
            <a:pPr marL="0" indent="0">
              <a:buNone/>
            </a:pPr>
            <a:r>
              <a:rPr lang="it-IT" b="1" dirty="0"/>
              <a:t>Corresponding PTX</a:t>
            </a:r>
          </a:p>
          <a:p>
            <a:pPr marL="0" indent="0">
              <a:buNone/>
            </a:pPr>
            <a:endParaRPr lang="it-IT"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@!%pred bra $endif</a:t>
            </a: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sub.f32 %f1, %a, %f0                                       </a:t>
            </a:r>
          </a:p>
          <a:p>
            <a:pPr marL="0" indent="0">
              <a:buNone/>
            </a:pPr>
            <a:r>
              <a:rPr lang="pt-BR" sz="1400" b="1" dirty="0">
                <a:solidFill>
                  <a:srgbClr val="3366FF"/>
                </a:solidFill>
                <a:latin typeface="Courier New"/>
                <a:cs typeface="Courier New"/>
              </a:rPr>
              <a:t>add.f32 %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%f1 </a:t>
            </a:r>
          </a:p>
          <a:p>
            <a:pPr marL="0" indent="0">
              <a:buNone/>
            </a:pPr>
            <a:r>
              <a:rPr lang="sk-SK" sz="1400" b="1" dirty="0">
                <a:solidFill>
                  <a:srgbClr val="3366FF"/>
                </a:solidFill>
                <a:latin typeface="Courier New"/>
                <a:cs typeface="Courier New"/>
              </a:rPr>
              <a:t>$endif:</a:t>
            </a:r>
            <a:endParaRPr lang="en-GB" sz="1400" b="1" dirty="0">
              <a:solidFill>
                <a:srgbClr val="3366FF"/>
              </a:solidFill>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p:txBody>
          <a:bodyPr>
            <a:normAutofit/>
          </a:bodyPr>
          <a:lstStyle/>
          <a:p>
            <a:pPr marL="0" indent="0">
              <a:buNone/>
            </a:pPr>
            <a:r>
              <a:rPr lang="en-GB" sz="1400" b="1" dirty="0">
                <a:solidFill>
                  <a:srgbClr val="008000"/>
                </a:solidFill>
                <a:latin typeface="Courier New"/>
                <a:cs typeface="Courier New"/>
              </a:rPr>
              <a:t>// Always evaluate expression</a:t>
            </a:r>
          </a:p>
          <a:p>
            <a:pPr marL="0" indent="0">
              <a:buNone/>
            </a:pPr>
            <a:r>
              <a:rPr lang="en-GB" sz="1400" b="1" dirty="0">
                <a:solidFill>
                  <a:srgbClr val="008000"/>
                </a:solidFill>
                <a:latin typeface="Courier New"/>
                <a:cs typeface="Courier New"/>
              </a:rPr>
              <a:t>// and mask result</a:t>
            </a:r>
          </a:p>
          <a:p>
            <a:pPr marL="0" indent="0">
              <a:buNone/>
            </a:pPr>
            <a:r>
              <a:rPr lang="en-GB" sz="1400" b="1" dirty="0">
                <a:solidFill>
                  <a:srgbClr val="000000"/>
                </a:solidFill>
                <a:latin typeface="Courier New"/>
                <a:cs typeface="Courier New"/>
              </a:rPr>
              <a:t>temp = (a - b*c);</a:t>
            </a:r>
          </a:p>
          <a:p>
            <a:pPr marL="0" indent="0">
              <a:buNone/>
            </a:pPr>
            <a:r>
              <a:rPr lang="da-DK" sz="1400" b="1" dirty="0">
                <a:solidFill>
                  <a:srgbClr val="000000"/>
                </a:solidFill>
                <a:latin typeface="Courier New"/>
                <a:cs typeface="Courier New"/>
              </a:rPr>
              <a:t>mask = (a &gt; b ? </a:t>
            </a:r>
            <a:r>
              <a:rPr lang="da-DK" sz="1400" b="1">
                <a:solidFill>
                  <a:srgbClr val="FF00FF"/>
                </a:solidFill>
                <a:latin typeface="Courier New"/>
                <a:cs typeface="Courier New"/>
              </a:rPr>
              <a:t>1.f </a:t>
            </a:r>
            <a:r>
              <a:rPr lang="da-DK" sz="1400" b="1">
                <a:solidFill>
                  <a:srgbClr val="000000"/>
                </a:solidFill>
                <a:latin typeface="Courier New"/>
                <a:cs typeface="Courier New"/>
              </a:rPr>
              <a:t>: </a:t>
            </a:r>
            <a:r>
              <a:rPr lang="da-DK" sz="1400" b="1" dirty="0">
                <a:solidFill>
                  <a:srgbClr val="FF00FF"/>
                </a:solidFill>
                <a:latin typeface="Courier New"/>
                <a:cs typeface="Courier New"/>
              </a:rPr>
              <a:t>0.f</a:t>
            </a:r>
            <a:r>
              <a:rPr lang="da-DK" sz="1400" b="1" dirty="0">
                <a:solidFill>
                  <a:srgbClr val="000000"/>
                </a:solidFill>
                <a:latin typeface="Courier New"/>
                <a:cs typeface="Courier New"/>
              </a:rPr>
              <a:t>);</a:t>
            </a:r>
          </a:p>
          <a:p>
            <a:pPr marL="0" indent="0">
              <a:buNone/>
            </a:pPr>
            <a:r>
              <a:rPr lang="da-DK" sz="1400" b="1" dirty="0" err="1">
                <a:solidFill>
                  <a:srgbClr val="000000"/>
                </a:solidFill>
                <a:latin typeface="Courier New"/>
                <a:cs typeface="Courier New"/>
              </a:rPr>
              <a:t>acc</a:t>
            </a:r>
            <a:r>
              <a:rPr lang="da-DK" sz="1400" b="1" dirty="0">
                <a:solidFill>
                  <a:srgbClr val="000000"/>
                </a:solidFill>
                <a:latin typeface="Courier New"/>
                <a:cs typeface="Courier New"/>
              </a:rPr>
              <a:t> += (mask * </a:t>
            </a:r>
            <a:r>
              <a:rPr lang="da-DK" sz="1400" b="1" dirty="0" err="1">
                <a:solidFill>
                  <a:srgbClr val="000000"/>
                </a:solidFill>
                <a:latin typeface="Courier New"/>
                <a:cs typeface="Courier New"/>
              </a:rPr>
              <a:t>temp</a:t>
            </a:r>
            <a:r>
              <a:rPr lang="da-DK" sz="1400" b="1" dirty="0">
                <a:solidFill>
                  <a:srgbClr val="000000"/>
                </a:solidFill>
                <a:latin typeface="Courier New"/>
                <a:cs typeface="Courier New"/>
              </a:rPr>
              <a:t>);</a:t>
            </a:r>
          </a:p>
          <a:p>
            <a:pPr marL="0" indent="0">
              <a:buNone/>
            </a:pPr>
            <a:endParaRPr lang="da-DK" sz="1400" b="1" dirty="0">
              <a:solidFill>
                <a:srgbClr val="3366FF"/>
              </a:solidFill>
              <a:latin typeface="Courier New"/>
              <a:cs typeface="Courier New"/>
            </a:endParaRPr>
          </a:p>
          <a:p>
            <a:pPr marL="0" indent="0">
              <a:buNone/>
            </a:pPr>
            <a:endParaRPr lang="it-IT" sz="1400" b="1" dirty="0">
              <a:latin typeface="Courier New"/>
              <a:cs typeface="Courier New"/>
            </a:endParaRPr>
          </a:p>
          <a:p>
            <a:pPr marL="0" indent="0">
              <a:buNone/>
            </a:pPr>
            <a:r>
              <a:rPr lang="it-IT" b="1" dirty="0"/>
              <a:t>Corresponding PTX</a:t>
            </a:r>
          </a:p>
          <a:p>
            <a:pPr marL="0" indent="0">
              <a:buNone/>
            </a:pPr>
            <a:endParaRPr lang="da-DK"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a:t>
            </a:r>
            <a:r>
              <a:rPr lang="pt-BR" sz="1400" b="1" dirty="0" err="1">
                <a:solidFill>
                  <a:srgbClr val="3366FF"/>
                </a:solidFill>
                <a:latin typeface="Courier New"/>
                <a:cs typeface="Courier New"/>
              </a:rPr>
              <a:t>temp</a:t>
            </a:r>
            <a:r>
              <a:rPr lang="pt-BR" sz="1400" b="1" dirty="0">
                <a:solidFill>
                  <a:srgbClr val="3366FF"/>
                </a:solidFill>
                <a:latin typeface="Courier New"/>
                <a:cs typeface="Courier New"/>
              </a:rPr>
              <a:t>, %a, %f0                                     </a:t>
            </a: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selp.f32 %mask, %one, %zero, %pred                         </a:t>
            </a:r>
          </a:p>
          <a:p>
            <a:pPr marL="0" indent="0">
              <a:buNone/>
            </a:pPr>
            <a:r>
              <a:rPr lang="sk-SK" sz="1400" b="1" dirty="0">
                <a:solidFill>
                  <a:srgbClr val="3366FF"/>
                </a:solidFill>
                <a:latin typeface="Courier New"/>
                <a:cs typeface="Courier New"/>
              </a:rPr>
              <a:t>mad.f32 %acc, %mask, %temp, %acc </a:t>
            </a:r>
            <a:endParaRPr lang="en-GB" sz="1400" b="1" dirty="0">
              <a:solidFill>
                <a:srgbClr val="3366FF"/>
              </a:solidFill>
              <a:latin typeface="Courier New"/>
              <a:cs typeface="Courier New"/>
            </a:endParaRPr>
          </a:p>
        </p:txBody>
      </p:sp>
      <p:sp>
        <p:nvSpPr>
          <p:cNvPr id="7" name="Slide Number Placeholder 6">
            <a:extLst>
              <a:ext uri="{FF2B5EF4-FFF2-40B4-BE49-F238E27FC236}">
                <a16:creationId xmlns:a16="http://schemas.microsoft.com/office/drawing/2014/main" id="{3E57C156-ECC2-8944-9280-C6971F772DBE}"/>
              </a:ext>
            </a:extLst>
          </p:cNvPr>
          <p:cNvSpPr>
            <a:spLocks noGrp="1"/>
          </p:cNvSpPr>
          <p:nvPr>
            <p:ph type="sldNum" sz="quarter" idx="12"/>
          </p:nvPr>
        </p:nvSpPr>
        <p:spPr/>
        <p:txBody>
          <a:bodyPr/>
          <a:lstStyle/>
          <a:p>
            <a:fld id="{ED6D2009-AE8B-8448-879D-7D152E33A872}" type="slidenum">
              <a:rPr lang="en-GB" smtClean="0"/>
              <a:t>82</a:t>
            </a:fld>
            <a:endParaRPr lang="en-GB"/>
          </a:p>
        </p:txBody>
      </p:sp>
    </p:spTree>
    <p:extLst>
      <p:ext uri="{BB962C8B-B14F-4D97-AF65-F5344CB8AC3E}">
        <p14:creationId xmlns:p14="http://schemas.microsoft.com/office/powerpoint/2010/main" val="212822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ssolve">
                                      <p:cBhvr>
                                        <p:cTn id="25" dur="500"/>
                                        <p:tgtEl>
                                          <p:spTgt spid="6">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dissolve">
                                      <p:cBhvr>
                                        <p:cTn id="28" dur="500"/>
                                        <p:tgtEl>
                                          <p:spTgt spid="6">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dissolve">
                                      <p:cBhvr>
                                        <p:cTn id="31" dur="500"/>
                                        <p:tgtEl>
                                          <p:spTgt spid="6">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dissolve">
                                      <p:cBhvr>
                                        <p:cTn id="34" dur="500"/>
                                        <p:tgtEl>
                                          <p:spTgt spid="6">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dissolve">
                                      <p:cBhvr>
                                        <p:cTn id="37" dur="500"/>
                                        <p:tgtEl>
                                          <p:spTgt spid="6">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dissolve">
                                      <p:cBhvr>
                                        <p:cTn id="4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Math Functions</a:t>
            </a:r>
          </a:p>
        </p:txBody>
      </p:sp>
      <p:sp>
        <p:nvSpPr>
          <p:cNvPr id="3" name="Content Placeholder 2"/>
          <p:cNvSpPr>
            <a:spLocks noGrp="1"/>
          </p:cNvSpPr>
          <p:nvPr>
            <p:ph idx="1"/>
          </p:nvPr>
        </p:nvSpPr>
        <p:spPr>
          <a:xfrm>
            <a:off x="457200" y="1495448"/>
            <a:ext cx="8229600" cy="5117039"/>
          </a:xfrm>
        </p:spPr>
        <p:txBody>
          <a:bodyPr>
            <a:normAutofit fontScale="70000" lnSpcReduction="20000"/>
          </a:bodyPr>
          <a:lstStyle/>
          <a:p>
            <a:pPr>
              <a:lnSpc>
                <a:spcPct val="110000"/>
              </a:lnSpc>
              <a:spcAft>
                <a:spcPts val="600"/>
              </a:spcAft>
            </a:pPr>
            <a:r>
              <a:rPr lang="en-GB" dirty="0"/>
              <a:t>OpenCL has a large library of built-in math functions (C99 + more), which have well defined precision requirements</a:t>
            </a:r>
          </a:p>
          <a:p>
            <a:pPr>
              <a:lnSpc>
                <a:spcPct val="110000"/>
              </a:lnSpc>
              <a:spcAft>
                <a:spcPts val="600"/>
              </a:spcAft>
            </a:pPr>
            <a:r>
              <a:rPr lang="en-GB" dirty="0"/>
              <a:t>Some of these functions also have native variants, which drop the precision requirements in favour of performance</a:t>
            </a:r>
          </a:p>
          <a:p>
            <a:pPr lvl="1">
              <a:lnSpc>
                <a:spcPct val="110000"/>
              </a:lnSpc>
              <a:spcAft>
                <a:spcPts val="600"/>
              </a:spcAft>
            </a:pPr>
            <a:r>
              <a:rPr lang="en-GB" dirty="0"/>
              <a:t>e.g. </a:t>
            </a:r>
            <a:r>
              <a:rPr lang="en-GB" b="1" dirty="0" err="1">
                <a:solidFill>
                  <a:srgbClr val="3366FF"/>
                </a:solidFill>
                <a:latin typeface="Courier New"/>
                <a:cs typeface="Courier New"/>
              </a:rPr>
              <a:t>native_cos</a:t>
            </a:r>
            <a:r>
              <a:rPr lang="en-GB" dirty="0"/>
              <a:t>, </a:t>
            </a:r>
            <a:r>
              <a:rPr lang="en-GB" b="1" dirty="0" err="1">
                <a:solidFill>
                  <a:srgbClr val="3366FF"/>
                </a:solidFill>
                <a:latin typeface="Courier New"/>
                <a:cs typeface="Courier New"/>
              </a:rPr>
              <a:t>native_log</a:t>
            </a:r>
            <a:r>
              <a:rPr lang="en-GB" dirty="0">
                <a:latin typeface="Trebuchet MS"/>
                <a:cs typeface="Trebuchet MS"/>
              </a:rPr>
              <a:t>,</a:t>
            </a:r>
            <a:r>
              <a:rPr lang="en-GB" b="1" dirty="0">
                <a:solidFill>
                  <a:srgbClr val="3366FF"/>
                </a:solidFill>
                <a:latin typeface="Courier New"/>
                <a:cs typeface="Courier New"/>
              </a:rPr>
              <a:t> </a:t>
            </a:r>
            <a:r>
              <a:rPr lang="en-GB" b="1" dirty="0" err="1">
                <a:solidFill>
                  <a:srgbClr val="3366FF"/>
                </a:solidFill>
                <a:latin typeface="Courier New"/>
                <a:cs typeface="Courier New"/>
              </a:rPr>
              <a:t>native_rqsrt</a:t>
            </a:r>
            <a:endParaRPr lang="en-GB" b="1" dirty="0">
              <a:solidFill>
                <a:srgbClr val="3366FF"/>
              </a:solidFill>
              <a:latin typeface="Courier New"/>
              <a:cs typeface="Courier New"/>
            </a:endParaRPr>
          </a:p>
          <a:p>
            <a:pPr>
              <a:spcAft>
                <a:spcPts val="600"/>
              </a:spcAft>
            </a:pPr>
            <a:r>
              <a:rPr lang="en-GB" dirty="0"/>
              <a:t>There are also </a:t>
            </a:r>
            <a:r>
              <a:rPr lang="en-GB" b="1" dirty="0">
                <a:solidFill>
                  <a:srgbClr val="3366FF"/>
                </a:solidFill>
                <a:latin typeface="Courier New"/>
                <a:cs typeface="Courier New"/>
              </a:rPr>
              <a:t>half_</a:t>
            </a:r>
            <a:r>
              <a:rPr lang="en-GB" dirty="0"/>
              <a:t> variants of many of the math functions</a:t>
            </a:r>
          </a:p>
          <a:p>
            <a:pPr lvl="1">
              <a:spcAft>
                <a:spcPts val="600"/>
              </a:spcAft>
            </a:pPr>
            <a:r>
              <a:rPr lang="en-GB" dirty="0"/>
              <a:t>These </a:t>
            </a:r>
            <a:r>
              <a:rPr lang="en-GB" i="1" dirty="0"/>
              <a:t>do</a:t>
            </a:r>
            <a:r>
              <a:rPr lang="en-GB" dirty="0"/>
              <a:t> have well-defined precision requirements</a:t>
            </a:r>
          </a:p>
          <a:p>
            <a:pPr>
              <a:lnSpc>
                <a:spcPct val="110000"/>
              </a:lnSpc>
              <a:spcAft>
                <a:spcPts val="600"/>
              </a:spcAft>
            </a:pPr>
            <a:r>
              <a:rPr lang="en-GB" dirty="0"/>
              <a:t>The geometric functions also have </a:t>
            </a:r>
            <a:r>
              <a:rPr lang="en-GB" b="1" dirty="0">
                <a:solidFill>
                  <a:srgbClr val="3366FF"/>
                </a:solidFill>
                <a:latin typeface="Courier New"/>
                <a:cs typeface="Courier New"/>
              </a:rPr>
              <a:t>fast_</a:t>
            </a:r>
            <a:r>
              <a:rPr lang="en-GB" dirty="0"/>
              <a:t> variants, e.g. </a:t>
            </a:r>
            <a:r>
              <a:rPr lang="en-GB" b="1" dirty="0" err="1">
                <a:solidFill>
                  <a:srgbClr val="3366FF"/>
                </a:solidFill>
                <a:latin typeface="Courier New"/>
                <a:cs typeface="Courier New"/>
              </a:rPr>
              <a:t>fast_distance</a:t>
            </a:r>
            <a:r>
              <a:rPr lang="en-GB" dirty="0"/>
              <a:t>, </a:t>
            </a:r>
            <a:r>
              <a:rPr lang="en-GB" b="1" dirty="0" err="1">
                <a:solidFill>
                  <a:srgbClr val="3366FF"/>
                </a:solidFill>
                <a:latin typeface="Courier New"/>
                <a:cs typeface="Courier New"/>
              </a:rPr>
              <a:t>fast_length</a:t>
            </a:r>
            <a:endParaRPr lang="en-GB" b="1" dirty="0">
              <a:solidFill>
                <a:srgbClr val="3366FF"/>
              </a:solidFill>
              <a:latin typeface="Courier New"/>
              <a:cs typeface="Courier New"/>
            </a:endParaRPr>
          </a:p>
          <a:p>
            <a:pPr>
              <a:lnSpc>
                <a:spcPct val="110000"/>
              </a:lnSpc>
              <a:spcAft>
                <a:spcPts val="600"/>
              </a:spcAft>
            </a:pPr>
            <a:r>
              <a:rPr lang="en-GB" dirty="0"/>
              <a:t>There are some special case functions that can improve performance, e.g.</a:t>
            </a:r>
          </a:p>
          <a:p>
            <a:pPr lvl="1">
              <a:lnSpc>
                <a:spcPct val="110000"/>
              </a:lnSpc>
              <a:spcAft>
                <a:spcPts val="600"/>
              </a:spcAft>
            </a:pPr>
            <a:r>
              <a:rPr lang="en-GB" b="1" dirty="0" err="1">
                <a:solidFill>
                  <a:srgbClr val="3366FF"/>
                </a:solidFill>
                <a:latin typeface="Courier New"/>
                <a:cs typeface="Courier New"/>
              </a:rPr>
              <a:t>powr</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x is &gt;=0</a:t>
            </a:r>
          </a:p>
          <a:p>
            <a:pPr lvl="1">
              <a:lnSpc>
                <a:spcPct val="110000"/>
              </a:lnSpc>
              <a:spcAft>
                <a:spcPts val="600"/>
              </a:spcAft>
            </a:pPr>
            <a:r>
              <a:rPr lang="en-GB" b="1" dirty="0" err="1">
                <a:solidFill>
                  <a:srgbClr val="3366FF"/>
                </a:solidFill>
                <a:latin typeface="Courier New"/>
                <a:cs typeface="Courier New"/>
              </a:rPr>
              <a:t>pown</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y is an integer</a:t>
            </a:r>
          </a:p>
          <a:p>
            <a:pPr>
              <a:lnSpc>
                <a:spcPct val="110000"/>
              </a:lnSpc>
              <a:spcAft>
                <a:spcPts val="600"/>
              </a:spcAft>
            </a:pPr>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64EF26A9-F2B0-5A46-AC51-9915D1A2E91E}"/>
              </a:ext>
            </a:extLst>
          </p:cNvPr>
          <p:cNvSpPr>
            <a:spLocks noGrp="1"/>
          </p:cNvSpPr>
          <p:nvPr>
            <p:ph type="sldNum" sz="quarter" idx="12"/>
          </p:nvPr>
        </p:nvSpPr>
        <p:spPr/>
        <p:txBody>
          <a:bodyPr/>
          <a:lstStyle/>
          <a:p>
            <a:fld id="{ED6D2009-AE8B-8448-879D-7D152E33A872}" type="slidenum">
              <a:rPr lang="en-GB" smtClean="0"/>
              <a:t>83</a:t>
            </a:fld>
            <a:endParaRPr lang="en-GB"/>
          </a:p>
        </p:txBody>
      </p:sp>
    </p:spTree>
    <p:extLst>
      <p:ext uri="{BB962C8B-B14F-4D97-AF65-F5344CB8AC3E}">
        <p14:creationId xmlns:p14="http://schemas.microsoft.com/office/powerpoint/2010/main" val="1100945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Precision</a:t>
            </a:r>
          </a:p>
        </p:txBody>
      </p:sp>
      <p:sp>
        <p:nvSpPr>
          <p:cNvPr id="3" name="Content Placeholder 2"/>
          <p:cNvSpPr>
            <a:spLocks noGrp="1"/>
          </p:cNvSpPr>
          <p:nvPr>
            <p:ph idx="1"/>
          </p:nvPr>
        </p:nvSpPr>
        <p:spPr/>
        <p:txBody>
          <a:bodyPr>
            <a:normAutofit lnSpcReduction="10000"/>
          </a:bodyPr>
          <a:lstStyle/>
          <a:p>
            <a:r>
              <a:rPr lang="en-GB" dirty="0"/>
              <a:t>OpenCL provides a half precision data type</a:t>
            </a:r>
          </a:p>
          <a:p>
            <a:pPr lvl="1"/>
            <a:r>
              <a:rPr lang="en-GB" dirty="0"/>
              <a:t>This can only be used as storage </a:t>
            </a:r>
          </a:p>
          <a:p>
            <a:pPr marL="457200" lvl="1" indent="0">
              <a:buNone/>
            </a:pPr>
            <a:r>
              <a:rPr lang="en-GB" dirty="0"/>
              <a:t>   (</a:t>
            </a:r>
            <a:r>
              <a:rPr lang="en-GB" b="1" dirty="0">
                <a:solidFill>
                  <a:srgbClr val="3366FF"/>
                </a:solidFill>
                <a:latin typeface="Courier New"/>
                <a:cs typeface="Courier New"/>
              </a:rPr>
              <a:t>global half *</a:t>
            </a:r>
            <a:r>
              <a:rPr lang="en-GB" dirty="0"/>
              <a:t>)</a:t>
            </a:r>
          </a:p>
          <a:p>
            <a:pPr lvl="1"/>
            <a:r>
              <a:rPr lang="en-GB" dirty="0"/>
              <a:t>Must be accessed with </a:t>
            </a:r>
            <a:r>
              <a:rPr lang="en-GB" b="1" dirty="0" err="1">
                <a:solidFill>
                  <a:srgbClr val="3366FF"/>
                </a:solidFill>
                <a:latin typeface="Courier New"/>
                <a:cs typeface="Courier New"/>
              </a:rPr>
              <a:t>vload_half</a:t>
            </a:r>
            <a:r>
              <a:rPr lang="en-GB" dirty="0"/>
              <a:t> and </a:t>
            </a:r>
            <a:r>
              <a:rPr lang="en-GB" b="1" dirty="0" err="1">
                <a:solidFill>
                  <a:srgbClr val="3366FF"/>
                </a:solidFill>
                <a:latin typeface="Courier New"/>
                <a:cs typeface="Courier New"/>
              </a:rPr>
              <a:t>vstore_half</a:t>
            </a:r>
            <a:endParaRPr lang="en-GB" b="1" dirty="0">
              <a:solidFill>
                <a:srgbClr val="3366FF"/>
              </a:solidFill>
              <a:latin typeface="Courier New"/>
              <a:cs typeface="Courier New"/>
            </a:endParaRPr>
          </a:p>
          <a:p>
            <a:r>
              <a:rPr lang="en-GB" dirty="0"/>
              <a:t>If the device supports the </a:t>
            </a:r>
            <a:r>
              <a:rPr lang="en-GB" b="1" dirty="0">
                <a:solidFill>
                  <a:srgbClr val="3366FF"/>
                </a:solidFill>
                <a:latin typeface="Courier New"/>
                <a:cs typeface="Courier New"/>
              </a:rPr>
              <a:t>cl_khr_fp16</a:t>
            </a:r>
            <a:r>
              <a:rPr lang="en-GB" dirty="0"/>
              <a:t> extension, you can also perform arithmetic on these types, and use the built-in math functions</a:t>
            </a:r>
          </a:p>
        </p:txBody>
      </p:sp>
      <p:sp>
        <p:nvSpPr>
          <p:cNvPr id="4" name="Slide Number Placeholder 3">
            <a:extLst>
              <a:ext uri="{FF2B5EF4-FFF2-40B4-BE49-F238E27FC236}">
                <a16:creationId xmlns:a16="http://schemas.microsoft.com/office/drawing/2014/main" id="{02E6FC0C-0EE3-AA4A-99E1-7B0358DF9BD9}"/>
              </a:ext>
            </a:extLst>
          </p:cNvPr>
          <p:cNvSpPr>
            <a:spLocks noGrp="1"/>
          </p:cNvSpPr>
          <p:nvPr>
            <p:ph type="sldNum" sz="quarter" idx="12"/>
          </p:nvPr>
        </p:nvSpPr>
        <p:spPr/>
        <p:txBody>
          <a:bodyPr/>
          <a:lstStyle/>
          <a:p>
            <a:fld id="{ED6D2009-AE8B-8448-879D-7D152E33A872}" type="slidenum">
              <a:rPr lang="en-GB" smtClean="0"/>
              <a:t>84</a:t>
            </a:fld>
            <a:endParaRPr lang="en-GB"/>
          </a:p>
        </p:txBody>
      </p:sp>
    </p:spTree>
    <p:extLst>
      <p:ext uri="{BB962C8B-B14F-4D97-AF65-F5344CB8AC3E}">
        <p14:creationId xmlns:p14="http://schemas.microsoft.com/office/powerpoint/2010/main" val="898834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a:t>
            </a:r>
          </a:p>
        </p:txBody>
      </p:sp>
      <p:sp>
        <p:nvSpPr>
          <p:cNvPr id="3" name="Content Placeholder 2"/>
          <p:cNvSpPr>
            <a:spLocks noGrp="1"/>
          </p:cNvSpPr>
          <p:nvPr>
            <p:ph idx="1"/>
          </p:nvPr>
        </p:nvSpPr>
        <p:spPr>
          <a:xfrm>
            <a:off x="457200" y="1600200"/>
            <a:ext cx="8229600" cy="5068824"/>
          </a:xfrm>
        </p:spPr>
        <p:txBody>
          <a:bodyPr>
            <a:normAutofit fontScale="85000" lnSpcReduction="20000"/>
          </a:bodyPr>
          <a:lstStyle/>
          <a:p>
            <a:pPr>
              <a:lnSpc>
                <a:spcPct val="110000"/>
              </a:lnSpc>
            </a:pPr>
            <a:r>
              <a:rPr lang="en-GB" dirty="0"/>
              <a:t>OpenCL provides a special type of memory object for representing image data</a:t>
            </a:r>
          </a:p>
          <a:p>
            <a:pPr>
              <a:lnSpc>
                <a:spcPct val="110000"/>
              </a:lnSpc>
            </a:pPr>
            <a:r>
              <a:rPr lang="en-GB" dirty="0"/>
              <a:t>This is an optional feature, but is supported on almost all OpenCL platforms</a:t>
            </a:r>
          </a:p>
          <a:p>
            <a:pPr>
              <a:lnSpc>
                <a:spcPct val="110000"/>
              </a:lnSpc>
            </a:pPr>
            <a:r>
              <a:rPr lang="en-GB" dirty="0"/>
              <a:t>These are stored in global memory, but are accessed from kernels via dedicated built-in functions</a:t>
            </a:r>
          </a:p>
          <a:p>
            <a:pPr>
              <a:lnSpc>
                <a:spcPct val="110000"/>
              </a:lnSpc>
            </a:pPr>
            <a:r>
              <a:rPr lang="en-GB" dirty="0"/>
              <a:t>Can yield significant performance improvements by taking advantage of native GPU support for manipulating textures</a:t>
            </a:r>
          </a:p>
          <a:p>
            <a:pPr lvl="1">
              <a:lnSpc>
                <a:spcPct val="110000"/>
              </a:lnSpc>
            </a:pPr>
            <a:r>
              <a:rPr lang="en-GB" dirty="0"/>
              <a:t>Automatic handling for out-of-bounds accesses</a:t>
            </a:r>
          </a:p>
          <a:p>
            <a:pPr lvl="1">
              <a:lnSpc>
                <a:spcPct val="110000"/>
              </a:lnSpc>
            </a:pPr>
            <a:r>
              <a:rPr lang="en-GB" dirty="0"/>
              <a:t>Normalizing pixel values</a:t>
            </a:r>
          </a:p>
          <a:p>
            <a:pPr lvl="1">
              <a:lnSpc>
                <a:spcPct val="110000"/>
              </a:lnSpc>
            </a:pPr>
            <a:r>
              <a:rPr lang="en-GB" dirty="0"/>
              <a:t>Interpolating between pixels</a:t>
            </a:r>
          </a:p>
        </p:txBody>
      </p:sp>
      <p:sp>
        <p:nvSpPr>
          <p:cNvPr id="4" name="Slide Number Placeholder 3">
            <a:extLst>
              <a:ext uri="{FF2B5EF4-FFF2-40B4-BE49-F238E27FC236}">
                <a16:creationId xmlns:a16="http://schemas.microsoft.com/office/drawing/2014/main" id="{B0CC73F1-C539-8F44-B37E-58A40D9A9963}"/>
              </a:ext>
            </a:extLst>
          </p:cNvPr>
          <p:cNvSpPr>
            <a:spLocks noGrp="1"/>
          </p:cNvSpPr>
          <p:nvPr>
            <p:ph type="sldNum" sz="quarter" idx="12"/>
          </p:nvPr>
        </p:nvSpPr>
        <p:spPr/>
        <p:txBody>
          <a:bodyPr/>
          <a:lstStyle/>
          <a:p>
            <a:fld id="{ED6D2009-AE8B-8448-879D-7D152E33A872}" type="slidenum">
              <a:rPr lang="en-GB" smtClean="0"/>
              <a:t>85</a:t>
            </a:fld>
            <a:endParaRPr lang="en-GB"/>
          </a:p>
        </p:txBody>
      </p:sp>
    </p:spTree>
    <p:extLst>
      <p:ext uri="{BB962C8B-B14F-4D97-AF65-F5344CB8AC3E}">
        <p14:creationId xmlns:p14="http://schemas.microsoft.com/office/powerpoint/2010/main" val="2173069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&lt;CL_DEVICE_IMAGE_SUPPORT&gt;(</a:t>
            </a:r>
          </a:p>
          <a:p>
            <a:pPr marL="0" indent="0">
              <a:buNone/>
            </a:pPr>
            <a:r>
              <a:rPr lang="en-GB" b="1" dirty="0">
                <a:latin typeface="Courier New"/>
                <a:cs typeface="Courier New"/>
              </a:rPr>
              <a:t>  &amp;</a:t>
            </a:r>
            <a:r>
              <a:rPr lang="en-GB" b="1" dirty="0" err="1">
                <a:latin typeface="Courier New"/>
                <a:cs typeface="Courier New"/>
              </a:rPr>
              <a:t>imageSupport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&lt;CL_DEVICE_IMAGE2D_MAX_WIDTH&gt;(</a:t>
            </a:r>
          </a:p>
          <a:p>
            <a:pPr marL="0" indent="0">
              <a:buNone/>
            </a:pPr>
            <a:r>
              <a:rPr lang="en-GB" b="1" dirty="0">
                <a:latin typeface="Courier New"/>
                <a:cs typeface="Courier New"/>
              </a:rPr>
              <a:t>  &amp;</a:t>
            </a:r>
            <a:r>
              <a:rPr lang="en-GB" b="1" dirty="0" err="1">
                <a:latin typeface="Courier New"/>
                <a:cs typeface="Courier New"/>
              </a:rPr>
              <a:t>maxWidth</a:t>
            </a:r>
            <a:endParaRPr lang="en-GB" b="1" dirty="0">
              <a:latin typeface="Courier New"/>
              <a:cs typeface="Courier New"/>
            </a:endParaRPr>
          </a:p>
          <a:p>
            <a:pPr marL="0" indent="0">
              <a:buNone/>
            </a:pP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&lt;CL_DEVICE_IMAGE2D_MAX_HEIGHT&gt;(</a:t>
            </a:r>
          </a:p>
          <a:p>
            <a:pPr marL="0" indent="0">
              <a:buNone/>
            </a:pPr>
            <a:r>
              <a:rPr lang="en-GB" b="1" dirty="0">
                <a:latin typeface="Courier New"/>
                <a:cs typeface="Courier New"/>
              </a:rPr>
              <a:t>  &amp;</a:t>
            </a:r>
            <a:r>
              <a:rPr lang="en-GB" b="1" dirty="0" err="1">
                <a:latin typeface="Courier New"/>
                <a:cs typeface="Courier New"/>
              </a:rPr>
              <a:t>maxHeight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std</a:t>
            </a:r>
            <a:r>
              <a:rPr lang="en-GB" b="1" dirty="0">
                <a:latin typeface="Courier New"/>
                <a:cs typeface="Courier New"/>
              </a:rPr>
              <a:t>::vector&lt;cl::</a:t>
            </a:r>
            <a:r>
              <a:rPr lang="en-GB" b="1" dirty="0" err="1">
                <a:latin typeface="Courier New"/>
                <a:cs typeface="Courier New"/>
              </a:rPr>
              <a:t>ImageFormat</a:t>
            </a:r>
            <a:r>
              <a:rPr lang="en-GB" b="1" dirty="0">
                <a:latin typeface="Courier New"/>
                <a:cs typeface="Courier New"/>
              </a:rPr>
              <a:t>&gt; formats;</a:t>
            </a:r>
          </a:p>
          <a:p>
            <a:pPr marL="0" indent="0">
              <a:buNone/>
            </a:pPr>
            <a:r>
              <a:rPr lang="en-GB" b="1" dirty="0" err="1">
                <a:latin typeface="Courier New"/>
                <a:cs typeface="Courier New"/>
              </a:rPr>
              <a:t>context.</a:t>
            </a:r>
            <a:r>
              <a:rPr lang="en-GB" b="1" dirty="0" err="1">
                <a:solidFill>
                  <a:srgbClr val="3366FF"/>
                </a:solidFill>
                <a:latin typeface="Courier New"/>
                <a:cs typeface="Courier New"/>
              </a:rPr>
              <a:t>getSupportedImageFormat</a:t>
            </a:r>
            <a:r>
              <a:rPr lang="en-GB" b="1" dirty="0" err="1">
                <a:latin typeface="Courier New"/>
                <a:cs typeface="Courier New"/>
              </a:rPr>
              <a:t>s</a:t>
            </a:r>
            <a:r>
              <a:rPr lang="en-GB" b="1" dirty="0">
                <a:latin typeface="Courier New"/>
                <a:cs typeface="Courier New"/>
              </a:rPr>
              <a: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&amp;formats</a:t>
            </a: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 </a:t>
            </a:r>
            <a:r>
              <a:rPr lang="en-GB" b="1" dirty="0" err="1">
                <a:solidFill>
                  <a:srgbClr val="3366FF"/>
                </a:solidFill>
                <a:latin typeface="Courier New"/>
                <a:cs typeface="Courier New"/>
              </a:rPr>
              <a:t>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C24C93DD-2465-ED4B-86DF-4B82809DB6D7}"/>
              </a:ext>
            </a:extLst>
          </p:cNvPr>
          <p:cNvSpPr>
            <a:spLocks noGrp="1"/>
          </p:cNvSpPr>
          <p:nvPr>
            <p:ph type="sldNum" sz="quarter" idx="12"/>
          </p:nvPr>
        </p:nvSpPr>
        <p:spPr/>
        <p:txBody>
          <a:bodyPr/>
          <a:lstStyle/>
          <a:p>
            <a:fld id="{ED6D2009-AE8B-8448-879D-7D152E33A872}" type="slidenum">
              <a:rPr lang="en-GB" smtClean="0"/>
              <a:t>86</a:t>
            </a:fld>
            <a:endParaRPr lang="en-GB"/>
          </a:p>
        </p:txBody>
      </p:sp>
    </p:spTree>
    <p:extLst>
      <p:ext uri="{BB962C8B-B14F-4D97-AF65-F5344CB8AC3E}">
        <p14:creationId xmlns:p14="http://schemas.microsoft.com/office/powerpoint/2010/main" val="2579565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CL_DEVICE_IMAGE_SUPPORT,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imageSupport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CL_DEVICE_IMAGE2D_MAX_WIDTH,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maxWidth</a:t>
            </a:r>
            <a:r>
              <a:rPr lang="en-GB" b="1" dirty="0">
                <a:latin typeface="Courier New"/>
                <a:cs typeface="Courier New"/>
              </a:rPr>
              <a:t>, NULL);</a:t>
            </a:r>
          </a:p>
          <a:p>
            <a:pPr marL="0" indent="0">
              <a:buNone/>
            </a:pPr>
            <a:endParaRPr lang="en-GB" b="1" dirty="0">
              <a:latin typeface="Courier New"/>
              <a:cs typeface="Courier New"/>
            </a:endParaRP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CL_DEVICE_IMAGE2D_MAX_HEIGHT,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maxHeight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cl_image_formats</a:t>
            </a:r>
            <a:r>
              <a:rPr lang="en-GB" b="1" dirty="0">
                <a:latin typeface="Courier New"/>
                <a:cs typeface="Courier New"/>
              </a:rPr>
              <a:t> formats[32];</a:t>
            </a:r>
          </a:p>
          <a:p>
            <a:pPr marL="0" indent="0">
              <a:buNone/>
            </a:pPr>
            <a:r>
              <a:rPr lang="en-GB" b="1" dirty="0" err="1">
                <a:latin typeface="Courier New"/>
                <a:cs typeface="Courier New"/>
              </a:rPr>
              <a:t>cl_uint</a:t>
            </a:r>
            <a:r>
              <a:rPr lang="en-GB" b="1" dirty="0">
                <a:latin typeface="Courier New"/>
                <a:cs typeface="Courier New"/>
              </a:rPr>
              <a:t> </a:t>
            </a:r>
            <a:r>
              <a:rPr lang="en-GB" b="1" dirty="0" err="1">
                <a:latin typeface="Courier New"/>
                <a:cs typeface="Courier New"/>
              </a:rPr>
              <a:t>num_formats</a:t>
            </a:r>
            <a:r>
              <a:rPr lang="en-GB" b="1" dirty="0">
                <a:latin typeface="Courier New"/>
                <a:cs typeface="Courier New"/>
              </a:rPr>
              <a:t>;</a:t>
            </a:r>
          </a:p>
          <a:p>
            <a:pPr marL="0" indent="0">
              <a:buNone/>
            </a:pPr>
            <a:r>
              <a:rPr lang="en-GB" b="1" dirty="0" err="1">
                <a:solidFill>
                  <a:srgbClr val="3366FF"/>
                </a:solidFill>
                <a:latin typeface="Courier New"/>
                <a:cs typeface="Courier New"/>
              </a:rPr>
              <a:t>clGetSupportedImageFormats</a:t>
            </a:r>
            <a:r>
              <a:rPr lang="en-GB" b="1" dirty="0">
                <a:latin typeface="Courier New"/>
                <a:cs typeface="Courier New"/>
              </a:rPr>
              <a:t>(context,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32, formats, &amp;</a:t>
            </a:r>
            <a:r>
              <a:rPr lang="en-GB" b="1" dirty="0" err="1">
                <a:latin typeface="Courier New"/>
                <a:cs typeface="Courier New"/>
              </a:rPr>
              <a:t>num_formats</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91440" y="1435100"/>
            <a:ext cx="348361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a:t>
            </a:r>
            <a:br>
              <a:rPr lang="en-GB" dirty="0"/>
            </a:br>
            <a:r>
              <a:rPr lang="en-GB" b="1" dirty="0" err="1">
                <a:solidFill>
                  <a:srgbClr val="3366FF"/>
                </a:solidFill>
                <a:latin typeface="Courier New"/>
                <a:cs typeface="Courier New"/>
              </a:rPr>
              <a:t>clGetSupportedImageFormats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1C44AA5D-EEE5-934C-AC61-58C15C1A0D1F}"/>
              </a:ext>
            </a:extLst>
          </p:cNvPr>
          <p:cNvSpPr>
            <a:spLocks noGrp="1"/>
          </p:cNvSpPr>
          <p:nvPr>
            <p:ph type="sldNum" sz="quarter" idx="12"/>
          </p:nvPr>
        </p:nvSpPr>
        <p:spPr/>
        <p:txBody>
          <a:bodyPr/>
          <a:lstStyle/>
          <a:p>
            <a:fld id="{ED6D2009-AE8B-8448-879D-7D152E33A872}" type="slidenum">
              <a:rPr lang="en-GB" smtClean="0"/>
              <a:t>87</a:t>
            </a:fld>
            <a:endParaRPr lang="en-GB"/>
          </a:p>
        </p:txBody>
      </p:sp>
    </p:spTree>
    <p:extLst>
      <p:ext uri="{BB962C8B-B14F-4D97-AF65-F5344CB8AC3E}">
        <p14:creationId xmlns:p14="http://schemas.microsoft.com/office/powerpoint/2010/main" val="389104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p:txBody>
          <a:bodyPr>
            <a:noAutofit/>
          </a:bodyPr>
          <a:lstStyle/>
          <a:p>
            <a:pPr marL="0" indent="0">
              <a:buNone/>
            </a:pPr>
            <a:r>
              <a:rPr lang="en-GB" sz="1200" b="1" dirty="0">
                <a:latin typeface="Courier New"/>
                <a:cs typeface="Courier New"/>
              </a:rPr>
              <a:t>cl::</a:t>
            </a:r>
            <a:r>
              <a:rPr lang="en-GB" sz="1200" b="1" dirty="0" err="1">
                <a:latin typeface="Courier New"/>
                <a:cs typeface="Courier New"/>
              </a:rPr>
              <a:t>ImageFormat</a:t>
            </a:r>
            <a:r>
              <a:rPr lang="en-GB" sz="1200" b="1" dirty="0">
                <a:latin typeface="Courier New"/>
                <a:cs typeface="Courier New"/>
              </a:rPr>
              <a:t> </a:t>
            </a:r>
            <a:r>
              <a:rPr lang="en-GB" sz="1200" b="1" dirty="0">
                <a:solidFill>
                  <a:schemeClr val="accent4"/>
                </a:solidFill>
                <a:latin typeface="Courier New"/>
                <a:cs typeface="Courier New"/>
              </a:rPr>
              <a:t>format</a:t>
            </a:r>
            <a:r>
              <a:rPr lang="en-GB" sz="1200" b="1" dirty="0">
                <a:latin typeface="Courier New"/>
                <a:cs typeface="Courier New"/>
              </a:rPr>
              <a:t>(</a:t>
            </a:r>
          </a:p>
          <a:p>
            <a:pPr marL="0" indent="0">
              <a:buNone/>
            </a:pPr>
            <a:r>
              <a:rPr lang="en-GB" sz="1200" b="1" dirty="0">
                <a:latin typeface="Courier New"/>
                <a:cs typeface="Courier New"/>
              </a:rPr>
              <a:t>  CL_RGBA,      </a:t>
            </a:r>
            <a:r>
              <a:rPr lang="en-GB" sz="1200" b="1" dirty="0">
                <a:solidFill>
                  <a:srgbClr val="008000"/>
                </a:solidFill>
                <a:latin typeface="Courier New"/>
                <a:cs typeface="Courier New"/>
              </a:rPr>
              <a:t>// channel order</a:t>
            </a:r>
          </a:p>
          <a:p>
            <a:pPr marL="0" indent="0">
              <a:buNone/>
            </a:pPr>
            <a:r>
              <a:rPr lang="en-GB" sz="1200" b="1" dirty="0">
                <a:latin typeface="Courier New"/>
                <a:cs typeface="Courier New"/>
              </a:rPr>
              <a:t>  CL_UNORM_INT8 </a:t>
            </a:r>
            <a:r>
              <a:rPr lang="en-GB" sz="1200" b="1" dirty="0">
                <a:solidFill>
                  <a:srgbClr val="008000"/>
                </a:solidFill>
                <a:latin typeface="Courier New"/>
                <a:cs typeface="Courier New"/>
              </a:rPr>
              <a:t>// channel data type</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a:latin typeface="Courier New"/>
                <a:cs typeface="Courier New"/>
              </a:rPr>
              <a:t>cl::Image2D </a:t>
            </a:r>
            <a:r>
              <a:rPr lang="en-GB" sz="1200" b="1" dirty="0" err="1">
                <a:solidFill>
                  <a:schemeClr val="accent4"/>
                </a:solidFill>
                <a:latin typeface="Courier New"/>
                <a:cs typeface="Courier New"/>
              </a:rPr>
              <a:t>d_image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width,            </a:t>
            </a:r>
            <a:r>
              <a:rPr lang="en-GB" sz="1200" b="1" dirty="0">
                <a:solidFill>
                  <a:srgbClr val="008000"/>
                </a:solidFill>
                <a:latin typeface="Courier New"/>
                <a:cs typeface="Courier New"/>
              </a:rPr>
              <a:t>// image width</a:t>
            </a:r>
          </a:p>
          <a:p>
            <a:pPr marL="0" indent="0">
              <a:buNone/>
            </a:pPr>
            <a:r>
              <a:rPr lang="en-GB" sz="1200" b="1" dirty="0">
                <a:latin typeface="Courier New"/>
                <a:cs typeface="Courier New"/>
              </a:rPr>
              <a:t>  height,           </a:t>
            </a:r>
            <a:r>
              <a:rPr lang="en-GB" sz="1200" b="1" dirty="0">
                <a:solidFill>
                  <a:srgbClr val="008000"/>
                </a:solidFill>
                <a:latin typeface="Courier New"/>
                <a:cs typeface="Courier New"/>
              </a:rPr>
              <a:t>// image height</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origin;</a:t>
            </a:r>
          </a:p>
          <a:p>
            <a:pPr marL="0" indent="0">
              <a:buNone/>
            </a:pPr>
            <a:r>
              <a:rPr lang="hr-HR" sz="1200" b="1" dirty="0">
                <a:latin typeface="Courier New"/>
                <a:cs typeface="Courier New"/>
              </a:rPr>
              <a:t>    origin[</a:t>
            </a:r>
            <a:r>
              <a:rPr lang="hr-HR" sz="1200" b="1" dirty="0">
                <a:solidFill>
                  <a:srgbClr val="FF00FF"/>
                </a:solidFill>
                <a:latin typeface="Courier New"/>
                <a:cs typeface="Courier New"/>
              </a:rPr>
              <a:t>0</a:t>
            </a:r>
            <a:r>
              <a:rPr lang="hr-HR" sz="1200" b="1" dirty="0">
                <a:latin typeface="Courier New"/>
                <a:cs typeface="Courier New"/>
              </a:rPr>
              <a:t>] = origin[</a:t>
            </a:r>
            <a:r>
              <a:rPr lang="hr-HR" sz="1200" b="1" dirty="0">
                <a:solidFill>
                  <a:srgbClr val="FF00FF"/>
                </a:solidFill>
                <a:latin typeface="Courier New"/>
                <a:cs typeface="Courier New"/>
              </a:rPr>
              <a:t>1</a:t>
            </a:r>
            <a:r>
              <a:rPr lang="hr-HR" sz="1200" b="1" dirty="0">
                <a:latin typeface="Courier New"/>
                <a:cs typeface="Courier New"/>
              </a:rPr>
              <a:t>] = origin[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0</a:t>
            </a:r>
            <a:r>
              <a:rPr lang="hr-HR" sz="1200" b="1" dirty="0">
                <a:latin typeface="Courier New"/>
                <a:cs typeface="Courier New"/>
              </a:rPr>
              <a:t>;</a:t>
            </a: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region;</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0</a:t>
            </a:r>
            <a:r>
              <a:rPr lang="hr-HR" sz="1200" b="1" dirty="0">
                <a:latin typeface="Courier New"/>
                <a:cs typeface="Courier New"/>
              </a:rPr>
              <a:t>] = width;</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1</a:t>
            </a:r>
            <a:r>
              <a:rPr lang="hr-HR" sz="1200" b="1" dirty="0">
                <a:latin typeface="Courier New"/>
                <a:cs typeface="Courier New"/>
              </a:rPr>
              <a:t>] = height;</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1</a:t>
            </a:r>
            <a:r>
              <a:rPr lang="hr-HR" sz="1200" b="1" dirty="0">
                <a:latin typeface="Courier New"/>
                <a:cs typeface="Courier New"/>
              </a:rPr>
              <a:t>;</a:t>
            </a:r>
            <a:endParaRPr lang="en-GB" sz="1200" b="1" dirty="0">
              <a:latin typeface="Courier New"/>
              <a:cs typeface="Courier New"/>
            </a:endParaRPr>
          </a:p>
          <a:p>
            <a:pPr marL="0" indent="0">
              <a:buNone/>
            </a:pPr>
            <a:r>
              <a:rPr lang="en-GB" sz="1200" b="1" dirty="0" err="1">
                <a:latin typeface="Courier New"/>
                <a:cs typeface="Courier New"/>
              </a:rPr>
              <a:t>queue.</a:t>
            </a:r>
            <a:r>
              <a:rPr lang="en-GB" sz="1200" b="1" dirty="0" err="1">
                <a:solidFill>
                  <a:srgbClr val="3366FF"/>
                </a:solidFill>
                <a:latin typeface="Courier New"/>
                <a:cs typeface="Courier New"/>
              </a:rPr>
              <a:t>enqueueWriteImage</a:t>
            </a:r>
            <a:r>
              <a:rPr lang="en-GB" sz="1200" b="1" dirty="0">
                <a:latin typeface="Courier New"/>
                <a:cs typeface="Courier New"/>
              </a:rPr>
              <a:t>(</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a:solidFill>
                  <a:srgbClr val="3366FF"/>
                </a:solidFill>
                <a:latin typeface="Courier New"/>
                <a:cs typeface="Courier New"/>
              </a:rPr>
              <a:t>cl::</a:t>
            </a:r>
            <a:r>
              <a:rPr lang="en-GB" b="1" dirty="0" err="1">
                <a:solidFill>
                  <a:srgbClr val="3366FF"/>
                </a:solidFill>
                <a:latin typeface="Courier New"/>
                <a:cs typeface="Courier New"/>
              </a:rPr>
              <a:t>ImageFormat</a:t>
            </a:r>
            <a:r>
              <a:rPr lang="en-GB" b="1" dirty="0">
                <a:solidFill>
                  <a:srgbClr val="3366FF"/>
                </a:solidFill>
                <a:latin typeface="Courier New"/>
                <a:cs typeface="Courier New"/>
              </a:rPr>
              <a:t> </a:t>
            </a:r>
            <a:r>
              <a:rPr lang="en-GB" dirty="0"/>
              <a:t>object 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4619A865-910A-5640-965A-839174FA10B2}"/>
              </a:ext>
            </a:extLst>
          </p:cNvPr>
          <p:cNvSpPr>
            <a:spLocks noGrp="1"/>
          </p:cNvSpPr>
          <p:nvPr>
            <p:ph type="sldNum" sz="quarter" idx="12"/>
          </p:nvPr>
        </p:nvSpPr>
        <p:spPr/>
        <p:txBody>
          <a:bodyPr/>
          <a:lstStyle/>
          <a:p>
            <a:fld id="{ED6D2009-AE8B-8448-879D-7D152E33A872}" type="slidenum">
              <a:rPr lang="en-GB" smtClean="0"/>
              <a:t>88</a:t>
            </a:fld>
            <a:endParaRPr lang="en-GB"/>
          </a:p>
        </p:txBody>
      </p:sp>
    </p:spTree>
    <p:extLst>
      <p:ext uri="{BB962C8B-B14F-4D97-AF65-F5344CB8AC3E}">
        <p14:creationId xmlns:p14="http://schemas.microsoft.com/office/powerpoint/2010/main" val="514725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a:xfrm>
            <a:off x="3575050" y="91440"/>
            <a:ext cx="5422646" cy="6665976"/>
          </a:xfrm>
        </p:spPr>
        <p:txBody>
          <a:bodyPr>
            <a:normAutofit lnSpcReduction="10000"/>
          </a:bodyPr>
          <a:lstStyle/>
          <a:p>
            <a:pPr marL="0" indent="0">
              <a:buNone/>
            </a:pPr>
            <a:r>
              <a:rPr lang="en-GB" sz="1200" b="1" dirty="0" err="1">
                <a:solidFill>
                  <a:srgbClr val="3366FF"/>
                </a:solidFill>
                <a:latin typeface="Courier New"/>
                <a:cs typeface="Courier New"/>
              </a:rPr>
              <a:t>cl_image_format</a:t>
            </a:r>
            <a:r>
              <a:rPr lang="en-GB" sz="1200" b="1" dirty="0">
                <a:solidFill>
                  <a:srgbClr val="3366FF"/>
                </a:solidFill>
                <a:latin typeface="Courier New"/>
                <a:cs typeface="Courier New"/>
              </a:rPr>
              <a:t> </a:t>
            </a:r>
            <a:r>
              <a:rPr lang="en-GB" sz="1200" b="1" dirty="0">
                <a:latin typeface="Courier New"/>
                <a:cs typeface="Courier New"/>
              </a:rPr>
              <a:t>format = {</a:t>
            </a:r>
          </a:p>
          <a:p>
            <a:pPr marL="0" indent="0">
              <a:buNone/>
            </a:pPr>
            <a:r>
              <a:rPr lang="en-GB" sz="1200" b="1" dirty="0">
                <a:latin typeface="Courier New"/>
                <a:cs typeface="Courier New"/>
              </a:rPr>
              <a:t>   </a:t>
            </a:r>
            <a:r>
              <a:rPr lang="en-GB" sz="1200" b="1" dirty="0">
                <a:solidFill>
                  <a:srgbClr val="008000"/>
                </a:solidFill>
                <a:latin typeface="Courier New"/>
                <a:cs typeface="Courier New"/>
              </a:rPr>
              <a:t>// channel order</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image_channel_order</a:t>
            </a:r>
            <a:r>
              <a:rPr lang="en-GB" sz="1200" b="1" dirty="0">
                <a:latin typeface="Courier New"/>
                <a:cs typeface="Courier New"/>
              </a:rPr>
              <a:t> = CL_RGBA,</a:t>
            </a:r>
          </a:p>
          <a:p>
            <a:pPr marL="0" indent="0">
              <a:buNone/>
            </a:pPr>
            <a:r>
              <a:rPr lang="en-GB" sz="1200" b="1" dirty="0">
                <a:solidFill>
                  <a:srgbClr val="008000"/>
                </a:solidFill>
                <a:latin typeface="Courier New"/>
                <a:cs typeface="Courier New"/>
              </a:rPr>
              <a:t>  // channel data type</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image_channel_data_type</a:t>
            </a:r>
            <a:r>
              <a:rPr lang="en-GB" sz="1200" b="1" dirty="0">
                <a:latin typeface="Courier New"/>
                <a:cs typeface="Courier New"/>
              </a:rPr>
              <a:t> = CL_UNORM_INT8</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cl_image_desc</a:t>
            </a:r>
            <a:r>
              <a:rPr lang="en-GB" sz="1200" b="1" dirty="0">
                <a:solidFill>
                  <a:srgbClr val="3366FF"/>
                </a:solidFill>
                <a:latin typeface="Courier New"/>
                <a:cs typeface="Courier New"/>
              </a:rPr>
              <a:t> </a:t>
            </a:r>
            <a:r>
              <a:rPr lang="en-GB" sz="1200" b="1" dirty="0">
                <a:latin typeface="Courier New"/>
                <a:cs typeface="Courier New"/>
              </a:rPr>
              <a:t>description;</a:t>
            </a:r>
          </a:p>
          <a:p>
            <a:pPr marL="0" indent="0">
              <a:buNone/>
            </a:pPr>
            <a:r>
              <a:rPr lang="en-GB" sz="1200" b="1" dirty="0" err="1">
                <a:latin typeface="Courier New"/>
                <a:cs typeface="Courier New"/>
              </a:rPr>
              <a:t>description.image_type</a:t>
            </a:r>
            <a:r>
              <a:rPr lang="en-GB" sz="1200" b="1" dirty="0">
                <a:latin typeface="Courier New"/>
                <a:cs typeface="Courier New"/>
              </a:rPr>
              <a:t> = CL_MEM_OBJECT_IMAGE2D;</a:t>
            </a:r>
          </a:p>
          <a:p>
            <a:pPr marL="0" indent="0">
              <a:buNone/>
            </a:pPr>
            <a:r>
              <a:rPr lang="en-GB" sz="1200" b="1" dirty="0" err="1">
                <a:latin typeface="Courier New"/>
                <a:cs typeface="Courier New"/>
              </a:rPr>
              <a:t>description.image_width</a:t>
            </a:r>
            <a:r>
              <a:rPr lang="en-GB" sz="1200" b="1" dirty="0">
                <a:latin typeface="Courier New"/>
                <a:cs typeface="Courier New"/>
              </a:rPr>
              <a:t> = width;</a:t>
            </a:r>
          </a:p>
          <a:p>
            <a:pPr marL="0" indent="0">
              <a:buNone/>
            </a:pPr>
            <a:r>
              <a:rPr lang="en-GB" sz="1200" b="1" dirty="0" err="1">
                <a:latin typeface="Courier New"/>
                <a:cs typeface="Courier New"/>
              </a:rPr>
              <a:t>description.image_height</a:t>
            </a:r>
            <a:r>
              <a:rPr lang="en-GB" sz="1200" b="1" dirty="0">
                <a:latin typeface="Courier New"/>
                <a:cs typeface="Courier New"/>
              </a:rPr>
              <a:t> = height;</a:t>
            </a:r>
          </a:p>
          <a:p>
            <a:pPr marL="0" indent="0">
              <a:buNone/>
            </a:pPr>
            <a:endParaRPr lang="en-GB" sz="1200" b="1" dirty="0">
              <a:latin typeface="Courier New"/>
              <a:cs typeface="Courier New"/>
            </a:endParaRPr>
          </a:p>
          <a:p>
            <a:pPr marL="0" indent="0">
              <a:buNone/>
            </a:pPr>
            <a:r>
              <a:rPr lang="en-GB" sz="1200" b="1" dirty="0" err="1">
                <a:latin typeface="Courier New"/>
                <a:cs typeface="Courier New"/>
              </a:rPr>
              <a:t>d_image</a:t>
            </a:r>
            <a:r>
              <a:rPr lang="en-GB" sz="1200" b="1" dirty="0">
                <a:latin typeface="Courier New"/>
                <a:cs typeface="Courier New"/>
              </a:rPr>
              <a:t> = </a:t>
            </a:r>
            <a:r>
              <a:rPr lang="en-GB" sz="1200" b="1" dirty="0" err="1">
                <a:solidFill>
                  <a:srgbClr val="3366FF"/>
                </a:solidFill>
                <a:latin typeface="Courier New"/>
                <a:cs typeface="Courier New"/>
              </a:rPr>
              <a:t>clCreateImage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description,      </a:t>
            </a:r>
            <a:r>
              <a:rPr lang="en-GB" sz="1200" b="1" dirty="0">
                <a:solidFill>
                  <a:srgbClr val="008000"/>
                </a:solidFill>
                <a:latin typeface="Courier New"/>
                <a:cs typeface="Courier New"/>
              </a:rPr>
              <a:t>// image description (above)</a:t>
            </a:r>
          </a:p>
          <a:p>
            <a:pPr marL="0" indent="0">
              <a:buNone/>
            </a:pPr>
            <a:r>
              <a:rPr lang="en-GB" sz="1200" b="1" dirty="0">
                <a:latin typeface="Courier New"/>
                <a:cs typeface="Courier New"/>
              </a:rPr>
              <a:t>  NULL, NULL</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origin</a:t>
            </a:r>
            <a:r>
              <a:rPr lang="hr-HR" sz="1200" b="1" dirty="0">
                <a:latin typeface="Courier New"/>
                <a:cs typeface="Courier New"/>
              </a:rPr>
              <a:t>[] = {0, 0, 0};</a:t>
            </a: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region</a:t>
            </a:r>
            <a:r>
              <a:rPr lang="hr-HR" sz="1200" b="1" dirty="0">
                <a:latin typeface="Courier New"/>
                <a:cs typeface="Courier New"/>
              </a:rPr>
              <a:t>[] = {</a:t>
            </a:r>
            <a:r>
              <a:rPr lang="hr-HR" sz="1200" b="1" dirty="0" err="1">
                <a:latin typeface="Courier New"/>
                <a:cs typeface="Courier New"/>
              </a:rPr>
              <a:t>width</a:t>
            </a:r>
            <a:r>
              <a:rPr lang="hr-HR" sz="1200" b="1" dirty="0">
                <a:latin typeface="Courier New"/>
                <a:cs typeface="Courier New"/>
              </a:rPr>
              <a:t>, </a:t>
            </a:r>
            <a:r>
              <a:rPr lang="hr-HR" sz="1200" b="1" dirty="0" err="1">
                <a:latin typeface="Courier New"/>
                <a:cs typeface="Courier New"/>
              </a:rPr>
              <a:t>height</a:t>
            </a:r>
            <a:r>
              <a:rPr lang="hr-HR" sz="1200" b="1" dirty="0">
                <a:latin typeface="Courier New"/>
                <a:cs typeface="Courier New"/>
              </a:rPr>
              <a:t>, 1};</a:t>
            </a: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clEnqueueWriteImage</a:t>
            </a:r>
            <a:r>
              <a:rPr lang="en-GB" sz="1200" b="1" dirty="0">
                <a:latin typeface="Courier New"/>
                <a:cs typeface="Courier New"/>
              </a:rPr>
              <a:t>(queue,</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NULL, NULL </a:t>
            </a:r>
            <a:r>
              <a:rPr lang="en-GB" sz="1200" b="1" dirty="0">
                <a:solidFill>
                  <a:srgbClr val="008000"/>
                </a:solidFill>
                <a:latin typeface="Courier New"/>
                <a:cs typeface="Courier New"/>
              </a:rPr>
              <a:t>// NULL event data</a:t>
            </a:r>
            <a:endParaRPr lang="en-GB" sz="1200" b="1" dirty="0">
              <a:latin typeface="Courier New"/>
              <a:cs typeface="Courier New"/>
            </a:endParaRP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err="1">
                <a:solidFill>
                  <a:srgbClr val="3366FF"/>
                </a:solidFill>
                <a:latin typeface="Courier New"/>
                <a:cs typeface="Courier New"/>
              </a:rPr>
              <a:t>cl_image_format</a:t>
            </a:r>
            <a:r>
              <a:rPr lang="en-GB" b="1" dirty="0">
                <a:solidFill>
                  <a:srgbClr val="3366FF"/>
                </a:solidFill>
                <a:latin typeface="Courier New"/>
                <a:cs typeface="Courier New"/>
              </a:rPr>
              <a:t> </a:t>
            </a:r>
            <a:r>
              <a:rPr lang="en-GB" dirty="0"/>
              <a:t>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EDBF6E24-AA33-2F4A-95C2-19A2C99F6851}"/>
              </a:ext>
            </a:extLst>
          </p:cNvPr>
          <p:cNvSpPr>
            <a:spLocks noGrp="1"/>
          </p:cNvSpPr>
          <p:nvPr>
            <p:ph type="sldNum" sz="quarter" idx="12"/>
          </p:nvPr>
        </p:nvSpPr>
        <p:spPr/>
        <p:txBody>
          <a:bodyPr/>
          <a:lstStyle/>
          <a:p>
            <a:fld id="{ED6D2009-AE8B-8448-879D-7D152E33A872}" type="slidenum">
              <a:rPr lang="en-GB" smtClean="0"/>
              <a:t>89</a:t>
            </a:fld>
            <a:endParaRPr lang="en-GB"/>
          </a:p>
        </p:txBody>
      </p:sp>
    </p:spTree>
    <p:extLst>
      <p:ext uri="{BB962C8B-B14F-4D97-AF65-F5344CB8AC3E}">
        <p14:creationId xmlns:p14="http://schemas.microsoft.com/office/powerpoint/2010/main" val="111908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
        <p:nvSpPr>
          <p:cNvPr id="2" name="Slide Number Placeholder 1">
            <a:extLst>
              <a:ext uri="{FF2B5EF4-FFF2-40B4-BE49-F238E27FC236}">
                <a16:creationId xmlns:a16="http://schemas.microsoft.com/office/drawing/2014/main" id="{F96DC681-0E62-FA4F-BD23-F1C0E7922F04}"/>
              </a:ext>
            </a:extLst>
          </p:cNvPr>
          <p:cNvSpPr>
            <a:spLocks noGrp="1"/>
          </p:cNvSpPr>
          <p:nvPr>
            <p:ph type="sldNum" sz="quarter" idx="12"/>
          </p:nvPr>
        </p:nvSpPr>
        <p:spPr/>
        <p:txBody>
          <a:bodyPr/>
          <a:lstStyle/>
          <a:p>
            <a:fld id="{ED6D2009-AE8B-8448-879D-7D152E33A872}" type="slidenum">
              <a:rPr lang="en-GB" smtClean="0"/>
              <a:t>9</a:t>
            </a:fld>
            <a:endParaRPr lang="en-GB"/>
          </a:p>
        </p:txBody>
      </p:sp>
    </p:spTree>
    <p:extLst>
      <p:ext uri="{BB962C8B-B14F-4D97-AF65-F5344CB8AC3E}">
        <p14:creationId xmlns:p14="http://schemas.microsoft.com/office/powerpoint/2010/main" val="231330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Formats </a:t>
            </a:r>
          </a:p>
        </p:txBody>
      </p:sp>
      <p:sp>
        <p:nvSpPr>
          <p:cNvPr id="3" name="Text Placeholder 2"/>
          <p:cNvSpPr>
            <a:spLocks noGrp="1"/>
          </p:cNvSpPr>
          <p:nvPr>
            <p:ph type="body" idx="1"/>
          </p:nvPr>
        </p:nvSpPr>
        <p:spPr/>
        <p:txBody>
          <a:bodyPr/>
          <a:lstStyle/>
          <a:p>
            <a:r>
              <a:rPr lang="en-GB" dirty="0"/>
              <a:t>Data types</a:t>
            </a:r>
          </a:p>
        </p:txBody>
      </p:sp>
      <p:sp>
        <p:nvSpPr>
          <p:cNvPr id="4" name="Content Placeholder 3"/>
          <p:cNvSpPr>
            <a:spLocks noGrp="1"/>
          </p:cNvSpPr>
          <p:nvPr>
            <p:ph sz="half" idx="2"/>
          </p:nvPr>
        </p:nvSpPr>
        <p:spPr/>
        <p:txBody>
          <a:bodyPr>
            <a:normAutofit fontScale="70000" lnSpcReduction="20000"/>
          </a:bodyPr>
          <a:lstStyle/>
          <a:p>
            <a:r>
              <a:rPr lang="en-GB" dirty="0"/>
              <a:t>CL_SNORM_INT8</a:t>
            </a:r>
          </a:p>
          <a:p>
            <a:r>
              <a:rPr lang="en-GB" dirty="0"/>
              <a:t>CL_SNORM_INT16</a:t>
            </a:r>
          </a:p>
          <a:p>
            <a:r>
              <a:rPr lang="en-GB" dirty="0"/>
              <a:t>CL_UNORM_INT8</a:t>
            </a:r>
          </a:p>
          <a:p>
            <a:r>
              <a:rPr lang="en-GB" dirty="0"/>
              <a:t>CL_UNORM_INT16</a:t>
            </a:r>
          </a:p>
          <a:p>
            <a:r>
              <a:rPr lang="en-GB" dirty="0"/>
              <a:t>CL_UNORM_SHORT_565</a:t>
            </a:r>
          </a:p>
          <a:p>
            <a:r>
              <a:rPr lang="en-GB" dirty="0"/>
              <a:t>CL_UNORM_SHORT_555</a:t>
            </a:r>
          </a:p>
          <a:p>
            <a:r>
              <a:rPr lang="en-GB" dirty="0"/>
              <a:t>CL_UNORM_INT_101010</a:t>
            </a:r>
          </a:p>
          <a:p>
            <a:r>
              <a:rPr lang="en-GB" dirty="0"/>
              <a:t>CL_SIGNED_INT8</a:t>
            </a:r>
          </a:p>
          <a:p>
            <a:r>
              <a:rPr lang="en-GB" dirty="0"/>
              <a:t>CL_SIGNED_INT16</a:t>
            </a:r>
          </a:p>
          <a:p>
            <a:r>
              <a:rPr lang="en-GB" dirty="0"/>
              <a:t>CL_SIGNED_INT32</a:t>
            </a:r>
          </a:p>
          <a:p>
            <a:r>
              <a:rPr lang="en-GB" dirty="0"/>
              <a:t>CL_UNSIGNED_INT8</a:t>
            </a:r>
          </a:p>
          <a:p>
            <a:r>
              <a:rPr lang="en-GB" dirty="0"/>
              <a:t>CL_UNSIGNED_INT16</a:t>
            </a:r>
          </a:p>
          <a:p>
            <a:r>
              <a:rPr lang="en-GB" dirty="0"/>
              <a:t>CL_UNSIGNED_INT32</a:t>
            </a:r>
          </a:p>
          <a:p>
            <a:r>
              <a:rPr lang="en-GB" dirty="0"/>
              <a:t>CL_HALF_FLOAT</a:t>
            </a:r>
          </a:p>
          <a:p>
            <a:r>
              <a:rPr lang="en-GB" dirty="0"/>
              <a:t>CL_FLOAT</a:t>
            </a:r>
          </a:p>
          <a:p>
            <a:endParaRPr lang="en-GB" dirty="0"/>
          </a:p>
        </p:txBody>
      </p:sp>
      <p:sp>
        <p:nvSpPr>
          <p:cNvPr id="5" name="Text Placeholder 4"/>
          <p:cNvSpPr>
            <a:spLocks noGrp="1"/>
          </p:cNvSpPr>
          <p:nvPr>
            <p:ph type="body" sz="quarter" idx="3"/>
          </p:nvPr>
        </p:nvSpPr>
        <p:spPr/>
        <p:txBody>
          <a:bodyPr/>
          <a:lstStyle/>
          <a:p>
            <a:r>
              <a:rPr lang="en-GB" dirty="0"/>
              <a:t>Channel orders</a:t>
            </a:r>
          </a:p>
        </p:txBody>
      </p:sp>
      <p:sp>
        <p:nvSpPr>
          <p:cNvPr id="6" name="Content Placeholder 5"/>
          <p:cNvSpPr>
            <a:spLocks noGrp="1"/>
          </p:cNvSpPr>
          <p:nvPr>
            <p:ph sz="quarter" idx="4"/>
          </p:nvPr>
        </p:nvSpPr>
        <p:spPr/>
        <p:txBody>
          <a:bodyPr>
            <a:normAutofit fontScale="77500" lnSpcReduction="20000"/>
          </a:bodyPr>
          <a:lstStyle/>
          <a:p>
            <a:r>
              <a:rPr lang="en-GB" dirty="0"/>
              <a:t>CL_R</a:t>
            </a:r>
          </a:p>
          <a:p>
            <a:r>
              <a:rPr lang="en-GB" dirty="0" err="1"/>
              <a:t>CL_Rx</a:t>
            </a:r>
            <a:endParaRPr lang="en-GB" dirty="0"/>
          </a:p>
          <a:p>
            <a:r>
              <a:rPr lang="en-GB" dirty="0"/>
              <a:t>CL_A</a:t>
            </a:r>
          </a:p>
          <a:p>
            <a:r>
              <a:rPr lang="en-GB" dirty="0"/>
              <a:t>CL_INTENSITY</a:t>
            </a:r>
          </a:p>
          <a:p>
            <a:r>
              <a:rPr lang="en-GB" dirty="0"/>
              <a:t>CL_LUMINANCE</a:t>
            </a:r>
          </a:p>
          <a:p>
            <a:r>
              <a:rPr lang="en-GB" dirty="0"/>
              <a:t>CL_RG</a:t>
            </a:r>
          </a:p>
          <a:p>
            <a:r>
              <a:rPr lang="en-GB" dirty="0" err="1"/>
              <a:t>CL_RGx</a:t>
            </a:r>
            <a:endParaRPr lang="en-GB" dirty="0"/>
          </a:p>
          <a:p>
            <a:r>
              <a:rPr lang="en-GB" dirty="0"/>
              <a:t>CL_RA</a:t>
            </a:r>
          </a:p>
          <a:p>
            <a:r>
              <a:rPr lang="en-GB" dirty="0"/>
              <a:t>CL_RGB</a:t>
            </a:r>
          </a:p>
          <a:p>
            <a:r>
              <a:rPr lang="en-GB" dirty="0" err="1"/>
              <a:t>CL_RGBx</a:t>
            </a:r>
            <a:endParaRPr lang="en-GB" dirty="0"/>
          </a:p>
          <a:p>
            <a:r>
              <a:rPr lang="en-GB" dirty="0"/>
              <a:t>CL_RGBA</a:t>
            </a:r>
          </a:p>
          <a:p>
            <a:r>
              <a:rPr lang="en-GB" dirty="0"/>
              <a:t>CL_ARGB</a:t>
            </a:r>
          </a:p>
          <a:p>
            <a:r>
              <a:rPr lang="en-GB" dirty="0"/>
              <a:t>CL_BGRA</a:t>
            </a:r>
          </a:p>
        </p:txBody>
      </p:sp>
      <p:sp>
        <p:nvSpPr>
          <p:cNvPr id="7" name="Slide Number Placeholder 6">
            <a:extLst>
              <a:ext uri="{FF2B5EF4-FFF2-40B4-BE49-F238E27FC236}">
                <a16:creationId xmlns:a16="http://schemas.microsoft.com/office/drawing/2014/main" id="{BF8DAD14-3D2D-2F45-8294-15C563B4677B}"/>
              </a:ext>
            </a:extLst>
          </p:cNvPr>
          <p:cNvSpPr>
            <a:spLocks noGrp="1"/>
          </p:cNvSpPr>
          <p:nvPr>
            <p:ph type="sldNum" sz="quarter" idx="12"/>
          </p:nvPr>
        </p:nvSpPr>
        <p:spPr/>
        <p:txBody>
          <a:bodyPr/>
          <a:lstStyle/>
          <a:p>
            <a:fld id="{ED6D2009-AE8B-8448-879D-7D152E33A872}" type="slidenum">
              <a:rPr lang="en-GB" smtClean="0"/>
              <a:t>90</a:t>
            </a:fld>
            <a:endParaRPr lang="en-GB"/>
          </a:p>
        </p:txBody>
      </p:sp>
    </p:spTree>
    <p:extLst>
      <p:ext uri="{BB962C8B-B14F-4D97-AF65-F5344CB8AC3E}">
        <p14:creationId xmlns:p14="http://schemas.microsoft.com/office/powerpoint/2010/main" val="9228865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Kernel</a:t>
            </a:r>
          </a:p>
        </p:txBody>
      </p:sp>
      <p:sp>
        <p:nvSpPr>
          <p:cNvPr id="3" name="Content Placeholder 2"/>
          <p:cNvSpPr>
            <a:spLocks noGrp="1"/>
          </p:cNvSpPr>
          <p:nvPr>
            <p:ph idx="1"/>
          </p:nvPr>
        </p:nvSpPr>
        <p:spPr/>
        <p:txBody>
          <a:bodyPr>
            <a:normAutofit fontScale="47500" lnSpcReduction="20000"/>
          </a:bodyPr>
          <a:lstStyle/>
          <a:p>
            <a:pPr marL="0" indent="0">
              <a:buNone/>
            </a:pPr>
            <a:endParaRPr lang="en-GB" b="1" dirty="0">
              <a:solidFill>
                <a:srgbClr val="000000"/>
              </a:solidFill>
              <a:latin typeface="Courier New"/>
              <a:cs typeface="Courier New"/>
            </a:endParaRPr>
          </a:p>
          <a:p>
            <a:pPr marL="0" indent="0">
              <a:buNone/>
            </a:pPr>
            <a:r>
              <a:rPr lang="en-GB" b="1" dirty="0">
                <a:solidFill>
                  <a:schemeClr val="accent2"/>
                </a:solidFill>
                <a:latin typeface="Courier New"/>
                <a:cs typeface="Courier New"/>
              </a:rPr>
              <a:t>kernel</a:t>
            </a:r>
            <a:r>
              <a:rPr lang="en-GB" b="1" dirty="0">
                <a:solidFill>
                  <a:srgbClr val="000000"/>
                </a:solidFill>
                <a:latin typeface="Courier New"/>
                <a:cs typeface="Courier New"/>
              </a:rPr>
              <a:t> </a:t>
            </a:r>
            <a:r>
              <a:rPr lang="en-GB" b="1" i="1" dirty="0">
                <a:solidFill>
                  <a:srgbClr val="3366FF"/>
                </a:solidFill>
                <a:latin typeface="Courier New"/>
                <a:cs typeface="Courier New"/>
              </a:rPr>
              <a:t>void</a:t>
            </a:r>
            <a:r>
              <a:rPr lang="en-GB" b="1" dirty="0">
                <a:solidFill>
                  <a:srgbClr val="000000"/>
                </a:solidFill>
                <a:latin typeface="Courier New"/>
                <a:cs typeface="Courier New"/>
              </a:rPr>
              <a:t> </a:t>
            </a:r>
            <a:r>
              <a:rPr lang="en-GB" b="1" dirty="0">
                <a:solidFill>
                  <a:schemeClr val="accent3"/>
                </a:solidFill>
                <a:latin typeface="Courier New"/>
                <a:cs typeface="Courier New"/>
              </a:rPr>
              <a:t>foo</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read_only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input,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write_only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output)</a:t>
            </a:r>
          </a:p>
          <a:p>
            <a:pPr marL="0" indent="0">
              <a:buNone/>
            </a:pP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x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0</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y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1</a:t>
            </a:r>
            <a:r>
              <a:rPr lang="en-GB" b="1" dirty="0">
                <a:solidFill>
                  <a:srgbClr val="000000"/>
                </a:solidFill>
                <a:latin typeface="Courier New"/>
                <a:cs typeface="Courier New"/>
              </a:rPr>
              <a:t>);</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Read a normalized pixel value</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float4</a:t>
            </a:r>
            <a:r>
              <a:rPr lang="en-GB" b="1" dirty="0">
                <a:solidFill>
                  <a:srgbClr val="3366FF"/>
                </a:solidFill>
                <a:latin typeface="Courier New"/>
                <a:cs typeface="Courier New"/>
              </a:rPr>
              <a:t> </a:t>
            </a:r>
            <a:r>
              <a:rPr lang="en-GB" b="1" dirty="0" err="1">
                <a:solidFill>
                  <a:srgbClr val="000000"/>
                </a:solidFill>
                <a:latin typeface="Courier New"/>
                <a:cs typeface="Courier New"/>
              </a:rPr>
              <a:t>color</a:t>
            </a:r>
            <a:r>
              <a:rPr lang="en-GB" b="1" dirty="0">
                <a:solidFill>
                  <a:srgbClr val="000000"/>
                </a:solidFill>
                <a:latin typeface="Courier New"/>
                <a:cs typeface="Courier New"/>
              </a:rPr>
              <a:t> = </a:t>
            </a:r>
            <a:r>
              <a:rPr lang="en-GB" b="1" dirty="0" err="1">
                <a:solidFill>
                  <a:srgbClr val="3366FF"/>
                </a:solidFill>
                <a:latin typeface="Courier New"/>
                <a:cs typeface="Courier New"/>
              </a:rPr>
              <a:t>read_imagef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input,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Write a normalized pixel value</a:t>
            </a:r>
          </a:p>
          <a:p>
            <a:pPr marL="0" indent="0">
              <a:buNone/>
            </a:pPr>
            <a:r>
              <a:rPr lang="en-GB" b="1" dirty="0">
                <a:solidFill>
                  <a:srgbClr val="000000"/>
                </a:solidFill>
                <a:latin typeface="Courier New"/>
                <a:cs typeface="Courier New"/>
              </a:rPr>
              <a:t>  </a:t>
            </a:r>
            <a:r>
              <a:rPr lang="en-GB" b="1" dirty="0" err="1">
                <a:solidFill>
                  <a:srgbClr val="3366FF"/>
                </a:solidFill>
                <a:latin typeface="Courier New"/>
                <a:cs typeface="Courier New"/>
              </a:rPr>
              <a:t>write_imagef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output,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r>
              <a:rPr lang="en-GB" b="1" dirty="0" err="1">
                <a:solidFill>
                  <a:srgbClr val="000000"/>
                </a:solidFill>
                <a:latin typeface="Courier New"/>
                <a:cs typeface="Courier New"/>
              </a:rPr>
              <a:t>color</a:t>
            </a: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r>
              <a:rPr lang="en-GB" b="1" dirty="0">
                <a:solidFill>
                  <a:srgbClr val="000000"/>
                </a:solidFill>
                <a:latin typeface="Courier New"/>
                <a:cs typeface="Courier New"/>
              </a:rPr>
              <a:t>}</a:t>
            </a:r>
          </a:p>
        </p:txBody>
      </p:sp>
      <p:sp>
        <p:nvSpPr>
          <p:cNvPr id="4" name="Text Placeholder 3"/>
          <p:cNvSpPr>
            <a:spLocks noGrp="1"/>
          </p:cNvSpPr>
          <p:nvPr>
            <p:ph type="body" sz="half" idx="2"/>
          </p:nvPr>
        </p:nvSpPr>
        <p:spPr/>
        <p:txBody>
          <a:bodyPr/>
          <a:lstStyle/>
          <a:p>
            <a:pPr marL="285750" indent="-285750">
              <a:buFont typeface="Arial"/>
              <a:buChar char="•"/>
            </a:pPr>
            <a:r>
              <a:rPr lang="en-GB" dirty="0"/>
              <a:t>Image objects are declared with special built-in types</a:t>
            </a:r>
          </a:p>
          <a:p>
            <a:pPr marL="285750" indent="-285750">
              <a:buFont typeface="Arial"/>
              <a:buChar char="•"/>
            </a:pPr>
            <a:r>
              <a:rPr lang="en-GB" dirty="0"/>
              <a:t>In OpenCL 1.X, image objects can be either </a:t>
            </a:r>
            <a:r>
              <a:rPr lang="en-GB" b="1" dirty="0" err="1">
                <a:solidFill>
                  <a:srgbClr val="3366FF"/>
                </a:solidFill>
                <a:latin typeface="Courier New"/>
                <a:cs typeface="Courier New"/>
              </a:rPr>
              <a:t>read_only</a:t>
            </a:r>
            <a:r>
              <a:rPr lang="en-GB" dirty="0">
                <a:solidFill>
                  <a:srgbClr val="3366FF"/>
                </a:solidFill>
              </a:rPr>
              <a:t> </a:t>
            </a:r>
            <a:r>
              <a:rPr lang="en-GB" dirty="0"/>
              <a:t>or </a:t>
            </a:r>
            <a:r>
              <a:rPr lang="en-GB" b="1" dirty="0" err="1">
                <a:solidFill>
                  <a:srgbClr val="3366FF"/>
                </a:solidFill>
                <a:latin typeface="Courier New"/>
                <a:cs typeface="Courier New"/>
              </a:rPr>
              <a:t>write_only</a:t>
            </a:r>
            <a:r>
              <a:rPr lang="en-GB" dirty="0"/>
              <a:t>; an image object can not be both read and written from the same kernel</a:t>
            </a:r>
          </a:p>
          <a:p>
            <a:pPr marL="285750" indent="-285750">
              <a:buFont typeface="Arial"/>
              <a:buChar char="•"/>
            </a:pPr>
            <a:r>
              <a:rPr lang="en-GB" dirty="0"/>
              <a:t>Integer pixel values can be read with </a:t>
            </a:r>
            <a:r>
              <a:rPr lang="en-GB" b="1" dirty="0" err="1">
                <a:solidFill>
                  <a:srgbClr val="3366FF"/>
                </a:solidFill>
                <a:latin typeface="Courier New"/>
                <a:cs typeface="Courier New"/>
              </a:rPr>
              <a:t>read_imagei</a:t>
            </a:r>
            <a:r>
              <a:rPr lang="en-GB" dirty="0"/>
              <a:t>/</a:t>
            </a:r>
            <a:r>
              <a:rPr lang="en-GB" b="1" dirty="0" err="1">
                <a:solidFill>
                  <a:srgbClr val="3366FF"/>
                </a:solidFill>
                <a:latin typeface="Courier New"/>
                <a:cs typeface="Courier New"/>
              </a:rPr>
              <a:t>ui</a:t>
            </a:r>
            <a:endParaRPr lang="en-GB" b="1" dirty="0">
              <a:solidFill>
                <a:srgbClr val="3366FF"/>
              </a:solidFill>
              <a:latin typeface="Courier New"/>
              <a:cs typeface="Courier New"/>
            </a:endParaRPr>
          </a:p>
          <a:p>
            <a:pPr marL="285750" indent="-285750">
              <a:buFont typeface="Arial"/>
              <a:buChar char="•"/>
            </a:pPr>
            <a:r>
              <a:rPr lang="en-GB" dirty="0"/>
              <a:t>Normalized floating point values can be read with </a:t>
            </a:r>
            <a:r>
              <a:rPr lang="en-GB" b="1" dirty="0" err="1">
                <a:solidFill>
                  <a:srgbClr val="3366FF"/>
                </a:solidFill>
                <a:latin typeface="Courier New"/>
                <a:cs typeface="Courier New"/>
              </a:rPr>
              <a:t>read_imagef</a:t>
            </a:r>
            <a:endParaRPr lang="en-GB" b="1" dirty="0">
              <a:solidFill>
                <a:srgbClr val="3366FF"/>
              </a:solidFill>
              <a:latin typeface="Courier New"/>
              <a:cs typeface="Courier New"/>
            </a:endParaRPr>
          </a:p>
          <a:p>
            <a:pPr marL="285750" indent="-285750">
              <a:buFont typeface="Arial"/>
              <a:buChar char="•"/>
            </a:pPr>
            <a:r>
              <a:rPr lang="en-GB" dirty="0"/>
              <a:t>Pixel values can be written </a:t>
            </a:r>
            <a:r>
              <a:rPr lang="en-GB"/>
              <a:t>with </a:t>
            </a:r>
            <a:r>
              <a:rPr lang="en-GB" b="1">
                <a:solidFill>
                  <a:srgbClr val="3366FF"/>
                </a:solidFill>
                <a:latin typeface="Courier New"/>
                <a:cs typeface="Courier New"/>
              </a:rPr>
              <a:t>write_imagef</a:t>
            </a:r>
            <a:endParaRPr lang="en-GB" dirty="0"/>
          </a:p>
          <a:p>
            <a:pPr marL="285750" indent="-285750">
              <a:buFont typeface="Arial"/>
              <a:buChar char="•"/>
            </a:pPr>
            <a:r>
              <a:rPr lang="en-GB" dirty="0"/>
              <a:t>These functions operate on 4-element vectors, regardless of the image channel order</a:t>
            </a:r>
          </a:p>
        </p:txBody>
      </p:sp>
      <p:sp>
        <p:nvSpPr>
          <p:cNvPr id="5" name="TextBox 4"/>
          <p:cNvSpPr txBox="1"/>
          <p:nvPr/>
        </p:nvSpPr>
        <p:spPr>
          <a:xfrm>
            <a:off x="1436414" y="6297448"/>
            <a:ext cx="5962915" cy="369332"/>
          </a:xfrm>
          <a:prstGeom prst="rect">
            <a:avLst/>
          </a:prstGeom>
          <a:noFill/>
        </p:spPr>
        <p:txBody>
          <a:bodyPr wrap="none" rtlCol="0">
            <a:spAutoFit/>
          </a:bodyPr>
          <a:lstStyle/>
          <a:p>
            <a:r>
              <a:rPr lang="en-US" dirty="0"/>
              <a:t>Note: these sampler-less read functions are OpenCL 1.2+ only</a:t>
            </a:r>
          </a:p>
        </p:txBody>
      </p:sp>
      <p:sp>
        <p:nvSpPr>
          <p:cNvPr id="6" name="Slide Number Placeholder 5">
            <a:extLst>
              <a:ext uri="{FF2B5EF4-FFF2-40B4-BE49-F238E27FC236}">
                <a16:creationId xmlns:a16="http://schemas.microsoft.com/office/drawing/2014/main" id="{E9894BF2-CA2E-B240-8511-6D9B64EC2E14}"/>
              </a:ext>
            </a:extLst>
          </p:cNvPr>
          <p:cNvSpPr>
            <a:spLocks noGrp="1"/>
          </p:cNvSpPr>
          <p:nvPr>
            <p:ph type="sldNum" sz="quarter" idx="12"/>
          </p:nvPr>
        </p:nvSpPr>
        <p:spPr/>
        <p:txBody>
          <a:bodyPr/>
          <a:lstStyle/>
          <a:p>
            <a:fld id="{ED6D2009-AE8B-8448-879D-7D152E33A872}" type="slidenum">
              <a:rPr lang="en-GB" smtClean="0"/>
              <a:t>91</a:t>
            </a:fld>
            <a:endParaRPr lang="en-GB"/>
          </a:p>
        </p:txBody>
      </p:sp>
    </p:spTree>
    <p:extLst>
      <p:ext uri="{BB962C8B-B14F-4D97-AF65-F5344CB8AC3E}">
        <p14:creationId xmlns:p14="http://schemas.microsoft.com/office/powerpoint/2010/main" val="1003612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796325"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solidFill>
                  <a:srgbClr val="000000"/>
                </a:solidFill>
                <a:latin typeface="Courier New"/>
                <a:cs typeface="Courier New"/>
              </a:rPr>
              <a:t>cl::Sampler </a:t>
            </a:r>
            <a:r>
              <a:rPr lang="en-GB" sz="1200" b="1" dirty="0">
                <a:solidFill>
                  <a:schemeClr val="accent4"/>
                </a:solidFill>
                <a:latin typeface="Courier New"/>
                <a:cs typeface="Courier New"/>
              </a:rPr>
              <a:t>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a:solidFill>
                  <a:srgbClr val="3366FF"/>
                </a:solidFill>
                <a:latin typeface="Courier New" panose="02070309020205020404" pitchFamily="49" charset="0"/>
                <a:cs typeface="Courier New" panose="02070309020205020404" pitchFamily="49" charset="0"/>
              </a:rPr>
              <a:t>kernel</a:t>
            </a:r>
            <a:r>
              <a:rPr lang="en-GB" sz="1200" b="1" dirty="0">
                <a:solidFill>
                  <a:srgbClr val="000000"/>
                </a:solidFill>
                <a:latin typeface="Courier New" panose="02070309020205020404" pitchFamily="49" charset="0"/>
                <a:cs typeface="Courier New" panose="02070309020205020404" pitchFamily="49" charset="0"/>
              </a:rPr>
              <a:t>(</a:t>
            </a:r>
            <a:r>
              <a:rPr lang="en-GB" sz="1200" b="1" dirty="0">
                <a:solidFill>
                  <a:srgbClr val="3366FF"/>
                </a:solidFill>
                <a:latin typeface="Courier New" panose="02070309020205020404" pitchFamily="49" charset="0"/>
                <a:cs typeface="Courier New" panose="02070309020205020404" pitchFamily="49" charset="0"/>
              </a:rPr>
              <a:t>cl::</a:t>
            </a:r>
            <a:r>
              <a:rPr lang="en-GB" sz="1200" b="1" dirty="0" err="1">
                <a:solidFill>
                  <a:srgbClr val="3366FF"/>
                </a:solidFill>
                <a:latin typeface="Courier New" panose="02070309020205020404" pitchFamily="49" charset="0"/>
                <a:cs typeface="Courier New" panose="02070309020205020404" pitchFamily="49" charset="0"/>
              </a:rPr>
              <a:t>EnqueueArgs</a:t>
            </a:r>
            <a:r>
              <a:rPr lang="en-GB" sz="1200" b="1" dirty="0">
                <a:solidFill>
                  <a:srgbClr val="000000"/>
                </a:solidFill>
                <a:latin typeface="Courier New" panose="02070309020205020404" pitchFamily="49" charset="0"/>
                <a:cs typeface="Courier New" panose="02070309020205020404" pitchFamily="49" charset="0"/>
              </a:rPr>
              <a:t>(queue, global), …, sampler, …);</a:t>
            </a:r>
          </a:p>
          <a:p>
            <a:pPr marL="0" indent="0">
              <a:buNone/>
            </a:pP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8DC1E4B4-CA77-BD46-B430-7C338EA162E2}"/>
              </a:ext>
            </a:extLst>
          </p:cNvPr>
          <p:cNvSpPr>
            <a:spLocks noGrp="1"/>
          </p:cNvSpPr>
          <p:nvPr>
            <p:ph type="sldNum" sz="quarter" idx="12"/>
          </p:nvPr>
        </p:nvSpPr>
        <p:spPr/>
        <p:txBody>
          <a:bodyPr/>
          <a:lstStyle/>
          <a:p>
            <a:fld id="{ED6D2009-AE8B-8448-879D-7D152E33A872}" type="slidenum">
              <a:rPr lang="en-GB" smtClean="0"/>
              <a:t>92</a:t>
            </a:fld>
            <a:endParaRPr lang="en-GB"/>
          </a:p>
        </p:txBody>
      </p:sp>
    </p:spTree>
    <p:extLst>
      <p:ext uri="{BB962C8B-B14F-4D97-AF65-F5344CB8AC3E}">
        <p14:creationId xmlns:p14="http://schemas.microsoft.com/office/powerpoint/2010/main" val="4060139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659164"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latin typeface="Courier New" panose="02070309020205020404" pitchFamily="49" charset="0"/>
                <a:cs typeface="Courier New" panose="02070309020205020404" pitchFamily="49" charset="0"/>
              </a:rPr>
              <a:t>sampler = </a:t>
            </a:r>
            <a:r>
              <a:rPr lang="en-GB" sz="1200" b="1" dirty="0" err="1">
                <a:solidFill>
                  <a:srgbClr val="3366FF"/>
                </a:solidFill>
                <a:latin typeface="Courier New" panose="02070309020205020404" pitchFamily="49" charset="0"/>
                <a:cs typeface="Courier New" panose="02070309020205020404" pitchFamily="49" charset="0"/>
              </a:rPr>
              <a:t>clCreateSampler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  &amp;err               </a:t>
            </a:r>
            <a:r>
              <a:rPr lang="en-GB" sz="1200" b="1" dirty="0">
                <a:solidFill>
                  <a:srgbClr val="008000"/>
                </a:solidFill>
                <a:latin typeface="Courier New"/>
                <a:cs typeface="Courier New"/>
              </a:rPr>
              <a:t>// error code</a:t>
            </a: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err="1">
                <a:solidFill>
                  <a:srgbClr val="3366FF"/>
                </a:solidFill>
                <a:latin typeface="Courier New" panose="02070309020205020404" pitchFamily="49" charset="0"/>
                <a:cs typeface="Courier New" panose="02070309020205020404" pitchFamily="49" charset="0"/>
              </a:rPr>
              <a:t>clSetKernelArg</a:t>
            </a:r>
            <a:r>
              <a:rPr lang="en-GB" sz="1200" b="1" dirty="0">
                <a:latin typeface="Courier New" panose="02070309020205020404" pitchFamily="49" charset="0"/>
                <a:cs typeface="Courier New" panose="02070309020205020404" pitchFamily="49" charset="0"/>
              </a:rPr>
              <a:t>(kernel, </a:t>
            </a:r>
            <a:r>
              <a:rPr lang="en-GB" sz="1200" b="1" dirty="0" err="1">
                <a:latin typeface="Courier New" panose="02070309020205020404" pitchFamily="49" charset="0"/>
                <a:cs typeface="Courier New" panose="02070309020205020404" pitchFamily="49" charset="0"/>
              </a:rPr>
              <a:t>arg_index</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sizeof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cl_sampler</a:t>
            </a:r>
            <a:r>
              <a:rPr lang="en-GB" sz="1200" b="1" dirty="0">
                <a:latin typeface="Courier New" panose="02070309020205020404" pitchFamily="49" charset="0"/>
                <a:cs typeface="Courier New" panose="02070309020205020404" pitchFamily="49" charset="0"/>
              </a:rPr>
              <a:t>), sampler);</a:t>
            </a: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EF1AE9A1-965F-3F47-AE6A-E5AD6D08B50D}"/>
              </a:ext>
            </a:extLst>
          </p:cNvPr>
          <p:cNvSpPr>
            <a:spLocks noGrp="1"/>
          </p:cNvSpPr>
          <p:nvPr>
            <p:ph type="sldNum" sz="quarter" idx="12"/>
          </p:nvPr>
        </p:nvSpPr>
        <p:spPr/>
        <p:txBody>
          <a:bodyPr/>
          <a:lstStyle/>
          <a:p>
            <a:fld id="{ED6D2009-AE8B-8448-879D-7D152E33A872}" type="slidenum">
              <a:rPr lang="en-GB" smtClean="0"/>
              <a:t>93</a:t>
            </a:fld>
            <a:endParaRPr lang="en-GB"/>
          </a:p>
        </p:txBody>
      </p:sp>
    </p:spTree>
    <p:extLst>
      <p:ext uri="{BB962C8B-B14F-4D97-AF65-F5344CB8AC3E}">
        <p14:creationId xmlns:p14="http://schemas.microsoft.com/office/powerpoint/2010/main" val="3260015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a:t>
            </a:r>
          </a:p>
        </p:txBody>
      </p:sp>
      <p:sp>
        <p:nvSpPr>
          <p:cNvPr id="3" name="Content Placeholder 2"/>
          <p:cNvSpPr>
            <a:spLocks noGrp="1"/>
          </p:cNvSpPr>
          <p:nvPr>
            <p:ph idx="1"/>
          </p:nvPr>
        </p:nvSpPr>
        <p:spPr/>
        <p:txBody>
          <a:bodyPr>
            <a:normAutofit lnSpcReduction="10000"/>
          </a:bodyPr>
          <a:lstStyle/>
          <a:p>
            <a:r>
              <a:rPr lang="en-GB" dirty="0"/>
              <a:t>Try some of the more advanced optimisations on the bilateral kernel code</a:t>
            </a:r>
          </a:p>
          <a:p>
            <a:r>
              <a:rPr lang="en-GB" dirty="0"/>
              <a:t>In particular, you should consider:</a:t>
            </a:r>
          </a:p>
          <a:p>
            <a:pPr lvl="1"/>
            <a:r>
              <a:rPr lang="en-GB" dirty="0"/>
              <a:t>Improving the memory access coalescence</a:t>
            </a:r>
          </a:p>
          <a:p>
            <a:pPr lvl="1"/>
            <a:r>
              <a:rPr lang="en-GB" dirty="0"/>
              <a:t>Experiment with work-group sizes</a:t>
            </a:r>
          </a:p>
          <a:p>
            <a:pPr lvl="1"/>
            <a:r>
              <a:rPr lang="en-GB" dirty="0"/>
              <a:t>Experiment with native math functions</a:t>
            </a:r>
          </a:p>
          <a:p>
            <a:r>
              <a:rPr lang="en-GB" dirty="0"/>
              <a:t>An example solution with all of the above applied will be provided.</a:t>
            </a:r>
          </a:p>
          <a:p>
            <a:r>
              <a:rPr lang="en-GB" b="1" dirty="0"/>
              <a:t>Extra: </a:t>
            </a:r>
            <a:r>
              <a:rPr lang="en-GB" dirty="0"/>
              <a:t>Try using image types instead of buffers</a:t>
            </a:r>
            <a:endParaRPr lang="en-GB" b="1" dirty="0"/>
          </a:p>
        </p:txBody>
      </p:sp>
      <p:sp>
        <p:nvSpPr>
          <p:cNvPr id="4" name="Slide Number Placeholder 3">
            <a:extLst>
              <a:ext uri="{FF2B5EF4-FFF2-40B4-BE49-F238E27FC236}">
                <a16:creationId xmlns:a16="http://schemas.microsoft.com/office/drawing/2014/main" id="{CCF00018-65CD-4C4E-896A-E3D6FCE0AE4A}"/>
              </a:ext>
            </a:extLst>
          </p:cNvPr>
          <p:cNvSpPr>
            <a:spLocks noGrp="1"/>
          </p:cNvSpPr>
          <p:nvPr>
            <p:ph type="sldNum" sz="quarter" idx="12"/>
          </p:nvPr>
        </p:nvSpPr>
        <p:spPr/>
        <p:txBody>
          <a:bodyPr/>
          <a:lstStyle/>
          <a:p>
            <a:fld id="{ED6D2009-AE8B-8448-879D-7D152E33A872}" type="slidenum">
              <a:rPr lang="en-GB" smtClean="0"/>
              <a:t>94</a:t>
            </a:fld>
            <a:endParaRPr lang="en-GB"/>
          </a:p>
        </p:txBody>
      </p:sp>
    </p:spTree>
    <p:extLst>
      <p:ext uri="{BB962C8B-B14F-4D97-AF65-F5344CB8AC3E}">
        <p14:creationId xmlns:p14="http://schemas.microsoft.com/office/powerpoint/2010/main" val="42171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optimisations</a:t>
            </a:r>
          </a:p>
        </p:txBody>
      </p:sp>
      <p:sp>
        <p:nvSpPr>
          <p:cNvPr id="3" name="Content Placeholder 2"/>
          <p:cNvSpPr>
            <a:spLocks noGrp="1"/>
          </p:cNvSpPr>
          <p:nvPr>
            <p:ph idx="1"/>
          </p:nvPr>
        </p:nvSpPr>
        <p:spPr>
          <a:xfrm>
            <a:off x="457200" y="1417638"/>
            <a:ext cx="8229600" cy="5440362"/>
          </a:xfrm>
        </p:spPr>
        <p:txBody>
          <a:bodyPr>
            <a:normAutofit/>
          </a:bodyPr>
          <a:lstStyle/>
          <a:p>
            <a:pPr marL="0" indent="0">
              <a:buNone/>
            </a:pPr>
            <a:r>
              <a:rPr lang="en-GB" sz="2800" dirty="0"/>
              <a:t>Results from 3 different versions (original, meta programming, and optimised) on an NVIDIA K40:</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./bilateral </a:t>
            </a:r>
          </a:p>
          <a:p>
            <a:pPr marL="0" indent="0">
              <a:buNone/>
            </a:pPr>
            <a:r>
              <a:rPr lang="en-GB" sz="2000" dirty="0">
                <a:latin typeface="Courier New"/>
                <a:cs typeface="Courier New"/>
              </a:rPr>
              <a:t>OpenCL took 427.7ms (</a:t>
            </a:r>
            <a:r>
              <a:rPr lang="en-GB" sz="2000" b="1" dirty="0">
                <a:latin typeface="Courier New"/>
                <a:cs typeface="Courier New"/>
              </a:rPr>
              <a:t>13.4ms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bilateral_meta</a:t>
            </a:r>
            <a:r>
              <a:rPr lang="en-GB" sz="2000" b="1" dirty="0">
                <a:latin typeface="Courier New"/>
                <a:cs typeface="Courier New"/>
              </a:rPr>
              <a:t> </a:t>
            </a:r>
          </a:p>
          <a:p>
            <a:pPr marL="0" indent="0">
              <a:buNone/>
            </a:pPr>
            <a:r>
              <a:rPr lang="en-GB" sz="2000" dirty="0">
                <a:latin typeface="Courier New"/>
                <a:cs typeface="Courier New"/>
              </a:rPr>
              <a:t>OpenCL took 341.2ms (</a:t>
            </a:r>
            <a:r>
              <a:rPr lang="en-GB" sz="2000" b="1" dirty="0">
                <a:latin typeface="Courier New"/>
                <a:cs typeface="Courier New"/>
              </a:rPr>
              <a:t>10.7ms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bilateral_opt</a:t>
            </a:r>
            <a:endParaRPr lang="en-GB" sz="2000" b="1" dirty="0">
              <a:latin typeface="Courier New"/>
              <a:cs typeface="Courier New"/>
            </a:endParaRPr>
          </a:p>
          <a:p>
            <a:pPr marL="0" indent="0">
              <a:buNone/>
            </a:pPr>
            <a:r>
              <a:rPr lang="en-GB" sz="2000">
                <a:latin typeface="Courier New"/>
                <a:cs typeface="Courier New"/>
              </a:rPr>
              <a:t>OpenCL took 59.9ms (</a:t>
            </a:r>
            <a:r>
              <a:rPr lang="en-GB" sz="2000" b="1">
                <a:latin typeface="Courier New"/>
                <a:cs typeface="Courier New"/>
              </a:rPr>
              <a:t>1.9ms</a:t>
            </a:r>
            <a:r>
              <a:rPr lang="en-GB" sz="2000">
                <a:latin typeface="Courier New"/>
                <a:cs typeface="Courier New"/>
              </a:rPr>
              <a:t> / frame)</a:t>
            </a:r>
          </a:p>
          <a:p>
            <a:pPr marL="0" indent="0">
              <a:buNone/>
            </a:pPr>
            <a:endParaRPr lang="en-GB" sz="2000" dirty="0">
              <a:latin typeface="Courier New"/>
              <a:cs typeface="Courier New"/>
            </a:endParaRPr>
          </a:p>
        </p:txBody>
      </p:sp>
      <p:sp>
        <p:nvSpPr>
          <p:cNvPr id="4" name="Slide Number Placeholder 3">
            <a:extLst>
              <a:ext uri="{FF2B5EF4-FFF2-40B4-BE49-F238E27FC236}">
                <a16:creationId xmlns:a16="http://schemas.microsoft.com/office/drawing/2014/main" id="{BC40D541-6AB9-6645-BFAB-C4888A95490E}"/>
              </a:ext>
            </a:extLst>
          </p:cNvPr>
          <p:cNvSpPr>
            <a:spLocks noGrp="1"/>
          </p:cNvSpPr>
          <p:nvPr>
            <p:ph type="sldNum" sz="quarter" idx="12"/>
          </p:nvPr>
        </p:nvSpPr>
        <p:spPr/>
        <p:txBody>
          <a:bodyPr/>
          <a:lstStyle/>
          <a:p>
            <a:fld id="{ED6D2009-AE8B-8448-879D-7D152E33A872}" type="slidenum">
              <a:rPr lang="en-GB" smtClean="0"/>
              <a:t>95</a:t>
            </a:fld>
            <a:endParaRPr lang="en-GB"/>
          </a:p>
        </p:txBody>
      </p:sp>
    </p:spTree>
    <p:extLst>
      <p:ext uri="{BB962C8B-B14F-4D97-AF65-F5344CB8AC3E}">
        <p14:creationId xmlns:p14="http://schemas.microsoft.com/office/powerpoint/2010/main" val="4218318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12</a:t>
            </a:r>
          </a:p>
        </p:txBody>
      </p:sp>
      <p:sp>
        <p:nvSpPr>
          <p:cNvPr id="3" name="Content Placeholder 2"/>
          <p:cNvSpPr>
            <a:spLocks noGrp="1"/>
          </p:cNvSpPr>
          <p:nvPr>
            <p:ph idx="1"/>
          </p:nvPr>
        </p:nvSpPr>
        <p:spPr/>
        <p:txBody>
          <a:bodyPr>
            <a:normAutofit/>
          </a:bodyPr>
          <a:lstStyle/>
          <a:p>
            <a:r>
              <a:rPr lang="en-GB" dirty="0"/>
              <a:t>Try some of the more advanced optimisations on the N-Body kernel code</a:t>
            </a:r>
          </a:p>
          <a:p>
            <a:r>
              <a:rPr lang="en-GB" dirty="0"/>
              <a:t>In particular, you should consider:</a:t>
            </a:r>
          </a:p>
          <a:p>
            <a:pPr lvl="1"/>
            <a:r>
              <a:rPr lang="en-GB" dirty="0"/>
              <a:t>Experiment with work-group sizes</a:t>
            </a:r>
          </a:p>
          <a:p>
            <a:pPr lvl="1"/>
            <a:r>
              <a:rPr lang="en-GB" dirty="0"/>
              <a:t>Caching positions in local memory (blocking)</a:t>
            </a:r>
          </a:p>
          <a:p>
            <a:pPr lvl="1"/>
            <a:r>
              <a:rPr lang="en-GB" dirty="0"/>
              <a:t>Experiment with native math functions</a:t>
            </a:r>
          </a:p>
          <a:p>
            <a:r>
              <a:rPr lang="en-GB" dirty="0"/>
              <a:t>An example solution with all of the above applied will be provided.</a:t>
            </a:r>
          </a:p>
        </p:txBody>
      </p:sp>
      <p:sp>
        <p:nvSpPr>
          <p:cNvPr id="4" name="Slide Number Placeholder 3">
            <a:extLst>
              <a:ext uri="{FF2B5EF4-FFF2-40B4-BE49-F238E27FC236}">
                <a16:creationId xmlns:a16="http://schemas.microsoft.com/office/drawing/2014/main" id="{A6A385AF-CABC-F24E-9FAC-065E5367B96F}"/>
              </a:ext>
            </a:extLst>
          </p:cNvPr>
          <p:cNvSpPr>
            <a:spLocks noGrp="1"/>
          </p:cNvSpPr>
          <p:nvPr>
            <p:ph type="sldNum" sz="quarter" idx="12"/>
          </p:nvPr>
        </p:nvSpPr>
        <p:spPr/>
        <p:txBody>
          <a:bodyPr/>
          <a:lstStyle/>
          <a:p>
            <a:fld id="{ED6D2009-AE8B-8448-879D-7D152E33A872}" type="slidenum">
              <a:rPr lang="en-GB" smtClean="0"/>
              <a:t>96</a:t>
            </a:fld>
            <a:endParaRPr lang="en-GB"/>
          </a:p>
        </p:txBody>
      </p:sp>
    </p:spTree>
    <p:extLst>
      <p:ext uri="{BB962C8B-B14F-4D97-AF65-F5344CB8AC3E}">
        <p14:creationId xmlns:p14="http://schemas.microsoft.com/office/powerpoint/2010/main" val="3061877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600200"/>
            <a:ext cx="8229600" cy="4995041"/>
          </a:xfrm>
        </p:spPr>
        <p:txBody>
          <a:bodyPr>
            <a:normAutofit fontScale="77500" lnSpcReduction="20000"/>
          </a:bodyPr>
          <a:lstStyle/>
          <a:p>
            <a:r>
              <a:rPr lang="en-GB" dirty="0"/>
              <a:t>Start with the </a:t>
            </a:r>
            <a:r>
              <a:rPr lang="en-GB" dirty="0">
                <a:latin typeface="Courier New"/>
                <a:cs typeface="Courier New"/>
              </a:rPr>
              <a:t>Bilateral</a:t>
            </a:r>
            <a:r>
              <a:rPr lang="en-GB" dirty="0"/>
              <a:t> example</a:t>
            </a:r>
          </a:p>
          <a:p>
            <a:r>
              <a:rPr lang="en-GB" dirty="0"/>
              <a:t>Convert the kernel and host program to use image types</a:t>
            </a:r>
          </a:p>
          <a:p>
            <a:pPr lvl="1"/>
            <a:r>
              <a:rPr lang="en-GB" dirty="0"/>
              <a:t>The data is RGBA, 8-bit per channel, so you can use an image format with CL_RGBA and either CL_UNSIGNED_INT8 or CL_UNORM_INT8 </a:t>
            </a:r>
          </a:p>
          <a:p>
            <a:r>
              <a:rPr lang="en-GB" dirty="0"/>
              <a:t>Use a sampler to automatically perform normalization and bounds checking</a:t>
            </a:r>
          </a:p>
          <a:p>
            <a:r>
              <a:rPr lang="en-GB" dirty="0"/>
              <a:t>Compare the performance to the buffer version for different devices</a:t>
            </a:r>
          </a:p>
          <a:p>
            <a:r>
              <a:rPr lang="en-GB" dirty="0"/>
              <a:t>Extra: try some other optimizations such as native functions</a:t>
            </a:r>
          </a:p>
          <a:p>
            <a:r>
              <a:rPr lang="en-GB" dirty="0"/>
              <a:t>Tip: If verification is too slow, use </a:t>
            </a:r>
            <a:r>
              <a:rPr lang="en-GB" b="1" dirty="0">
                <a:solidFill>
                  <a:srgbClr val="3366FF"/>
                </a:solidFill>
                <a:latin typeface="Courier New"/>
                <a:cs typeface="Courier New"/>
              </a:rPr>
              <a:t>--</a:t>
            </a:r>
            <a:r>
              <a:rPr lang="en-GB" b="1" dirty="0" err="1">
                <a:solidFill>
                  <a:srgbClr val="3366FF"/>
                </a:solidFill>
                <a:latin typeface="Courier New"/>
                <a:cs typeface="Courier New"/>
              </a:rPr>
              <a:t>noverify</a:t>
            </a:r>
            <a:r>
              <a:rPr lang="en-GB" dirty="0"/>
              <a:t> flag or set </a:t>
            </a:r>
            <a:r>
              <a:rPr lang="en-GB" b="1" dirty="0">
                <a:solidFill>
                  <a:srgbClr val="3366FF"/>
                </a:solidFill>
                <a:latin typeface="Courier New"/>
                <a:cs typeface="Courier New"/>
              </a:rPr>
              <a:t>verify = false</a:t>
            </a:r>
            <a:endParaRPr lang="en-GB" dirty="0"/>
          </a:p>
        </p:txBody>
      </p:sp>
      <p:sp>
        <p:nvSpPr>
          <p:cNvPr id="4" name="Slide Number Placeholder 3">
            <a:extLst>
              <a:ext uri="{FF2B5EF4-FFF2-40B4-BE49-F238E27FC236}">
                <a16:creationId xmlns:a16="http://schemas.microsoft.com/office/drawing/2014/main" id="{00720D07-ED06-2941-9C9B-E040745940B8}"/>
              </a:ext>
            </a:extLst>
          </p:cNvPr>
          <p:cNvSpPr>
            <a:spLocks noGrp="1"/>
          </p:cNvSpPr>
          <p:nvPr>
            <p:ph type="sldNum" sz="quarter" idx="12"/>
          </p:nvPr>
        </p:nvSpPr>
        <p:spPr/>
        <p:txBody>
          <a:bodyPr/>
          <a:lstStyle/>
          <a:p>
            <a:fld id="{ED6D2009-AE8B-8448-879D-7D152E33A872}" type="slidenum">
              <a:rPr lang="en-GB" smtClean="0"/>
              <a:t>97</a:t>
            </a:fld>
            <a:endParaRPr lang="en-GB"/>
          </a:p>
        </p:txBody>
      </p:sp>
    </p:spTree>
    <p:extLst>
      <p:ext uri="{BB962C8B-B14F-4D97-AF65-F5344CB8AC3E}">
        <p14:creationId xmlns:p14="http://schemas.microsoft.com/office/powerpoint/2010/main" val="224497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K40: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427.7ms (</a:t>
            </a:r>
            <a:r>
              <a:rPr lang="en-GB" sz="2400" b="1" dirty="0">
                <a:latin typeface="Courier New"/>
                <a:cs typeface="Courier New"/>
              </a:rPr>
              <a:t>13.4ms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341.2ms (</a:t>
            </a:r>
            <a:r>
              <a:rPr lang="en-GB" sz="2400" b="1" dirty="0">
                <a:latin typeface="Courier New"/>
                <a:cs typeface="Courier New"/>
              </a:rPr>
              <a:t>10.7ms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59.9ms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39.6ms (</a:t>
            </a:r>
            <a:r>
              <a:rPr lang="en-GB" sz="2400" b="1" dirty="0">
                <a:latin typeface="Courier New"/>
                <a:cs typeface="Courier New"/>
              </a:rPr>
              <a:t>1.2ms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1744DE6C-7B2D-B649-8349-2EF50670A1C4}"/>
              </a:ext>
            </a:extLst>
          </p:cNvPr>
          <p:cNvSpPr>
            <a:spLocks noGrp="1"/>
          </p:cNvSpPr>
          <p:nvPr>
            <p:ph type="sldNum" sz="quarter" idx="12"/>
          </p:nvPr>
        </p:nvSpPr>
        <p:spPr/>
        <p:txBody>
          <a:bodyPr/>
          <a:lstStyle/>
          <a:p>
            <a:fld id="{ED6D2009-AE8B-8448-879D-7D152E33A872}" type="slidenum">
              <a:rPr lang="en-GB" smtClean="0"/>
              <a:t>98</a:t>
            </a:fld>
            <a:endParaRPr lang="en-GB"/>
          </a:p>
        </p:txBody>
      </p:sp>
    </p:spTree>
    <p:extLst>
      <p:ext uri="{BB962C8B-B14F-4D97-AF65-F5344CB8AC3E}">
        <p14:creationId xmlns:p14="http://schemas.microsoft.com/office/powerpoint/2010/main" val="1664308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P100: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59.2ms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56.2ms (</a:t>
            </a:r>
            <a:r>
              <a:rPr lang="en-GB" sz="2400" b="1" dirty="0">
                <a:latin typeface="Courier New"/>
                <a:cs typeface="Courier New"/>
              </a:rPr>
              <a:t>1.8ms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15.2ms (</a:t>
            </a:r>
            <a:r>
              <a:rPr lang="en-GB" sz="2400" b="1" dirty="0">
                <a:latin typeface="Courier New"/>
                <a:cs typeface="Courier New"/>
              </a:rPr>
              <a:t>0.5ms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10.3ms (</a:t>
            </a:r>
            <a:r>
              <a:rPr lang="en-GB" sz="2400" b="1" dirty="0">
                <a:latin typeface="Courier New"/>
                <a:cs typeface="Courier New"/>
              </a:rPr>
              <a:t>0.3ms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5C886407-2C05-834A-8CAC-A7000F1EDE90}"/>
              </a:ext>
            </a:extLst>
          </p:cNvPr>
          <p:cNvSpPr>
            <a:spLocks noGrp="1"/>
          </p:cNvSpPr>
          <p:nvPr>
            <p:ph type="sldNum" sz="quarter" idx="12"/>
          </p:nvPr>
        </p:nvSpPr>
        <p:spPr/>
        <p:txBody>
          <a:bodyPr/>
          <a:lstStyle/>
          <a:p>
            <a:fld id="{ED6D2009-AE8B-8448-879D-7D152E33A872}" type="slidenum">
              <a:rPr lang="en-GB" smtClean="0"/>
              <a:t>99</a:t>
            </a:fld>
            <a:endParaRPr lang="en-GB"/>
          </a:p>
        </p:txBody>
      </p:sp>
    </p:spTree>
    <p:extLst>
      <p:ext uri="{BB962C8B-B14F-4D97-AF65-F5344CB8AC3E}">
        <p14:creationId xmlns:p14="http://schemas.microsoft.com/office/powerpoint/2010/main" val="2362712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958</TotalTime>
  <Words>9456</Words>
  <Application>Microsoft Macintosh PowerPoint</Application>
  <PresentationFormat>On-screen Show (4:3)</PresentationFormat>
  <Paragraphs>1442</Paragraphs>
  <Slides>99</Slides>
  <Notes>32</Notes>
  <HiddenSlides>43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Courier New</vt:lpstr>
      <vt:lpstr>Courier New Bold</vt:lpstr>
      <vt:lpstr>Letter Gothic Std</vt:lpstr>
      <vt:lpstr>Menlo Regular</vt:lpstr>
      <vt:lpstr>Trebuchet MS</vt:lpstr>
      <vt:lpstr>Office Theme</vt:lpstr>
      <vt:lpstr>Advanced OpenCL Topics: Tools and Optimization</vt:lpstr>
      <vt:lpstr>Profiling</vt:lpstr>
      <vt:lpstr>OpenCL events</vt:lpstr>
      <vt:lpstr>OpenCL events</vt:lpstr>
      <vt:lpstr>OpenCL events</vt:lpstr>
      <vt:lpstr>Profiling Tools</vt:lpstr>
      <vt:lpstr>Profiling tools</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NVIDIA® Nsight™</vt:lpstr>
      <vt:lpstr>Profiling from the command line</vt:lpstr>
      <vt:lpstr>AMD® CodeXL</vt:lpstr>
      <vt:lpstr>CodeXL</vt:lpstr>
      <vt:lpstr>CodeXL</vt:lpstr>
      <vt:lpstr>CodeXL</vt:lpstr>
      <vt:lpstr>Intel vTune</vt:lpstr>
      <vt:lpstr>Intel Offline Compiler</vt:lpstr>
      <vt:lpstr>Intel OpenCL Intercept Layer</vt:lpstr>
      <vt:lpstr>Intel OpenCL Intercept Layer</vt:lpstr>
      <vt:lpstr>Debugging OpenCL</vt:lpstr>
      <vt:lpstr>Debugging Tools</vt:lpstr>
      <vt:lpstr>Debugging OpenCL 1.1</vt:lpstr>
      <vt:lpstr>printf</vt:lpstr>
      <vt:lpstr>Debugging OpenCL – more tips</vt:lpstr>
      <vt:lpstr>Debugging with GDB</vt:lpstr>
      <vt:lpstr>Using GDB with Intel®</vt:lpstr>
      <vt:lpstr>Using GDB with AMD®</vt:lpstr>
      <vt:lpstr>CodeXL</vt:lpstr>
      <vt:lpstr>Intel® INDE</vt:lpstr>
      <vt:lpstr>GPUVerify</vt:lpstr>
      <vt:lpstr>Oclgrind</vt:lpstr>
      <vt:lpstr>Exercise: Profiling and Debugging OpenCL programs</vt:lpstr>
      <vt:lpstr>Advanced OpenCL Topics - OPTIMISATION</vt:lpstr>
      <vt:lpstr>Fast Kernels</vt:lpstr>
      <vt:lpstr>Performance portability</vt:lpstr>
      <vt:lpstr>OpenCL Memory Hierarchy</vt:lpstr>
      <vt:lpstr>Private Memory</vt:lpstr>
      <vt:lpstr>Private Memory</vt:lpstr>
      <vt:lpstr>Local Memory</vt:lpstr>
      <vt:lpstr>Global Memory</vt:lpstr>
      <vt:lpstr>Coalesced Memory Access</vt:lpstr>
      <vt:lpstr>Memory Access Coalescence</vt:lpstr>
      <vt:lpstr>PowerPoint Presentation</vt:lpstr>
      <vt:lpstr>PowerPoint Presentation</vt:lpstr>
      <vt:lpstr>PowerPoint Presentation</vt:lpstr>
      <vt:lpstr>Memory layout is critical to performance</vt:lpstr>
      <vt:lpstr>PowerPoint Presentation</vt:lpstr>
      <vt:lpstr>PowerPoint Presentation</vt:lpstr>
      <vt:lpstr>Sub Buffers</vt:lpstr>
      <vt:lpstr>Constant Memory</vt:lpstr>
      <vt:lpstr>Work-groups</vt:lpstr>
      <vt:lpstr>Work-groups</vt:lpstr>
      <vt:lpstr>Effect of work-group sizes</vt:lpstr>
      <vt:lpstr>Padding work-groups</vt:lpstr>
      <vt:lpstr>Occupancy</vt:lpstr>
      <vt:lpstr>Auto tuning</vt:lpstr>
      <vt:lpstr>Tuning Knobs: Some general issues to think about</vt:lpstr>
      <vt:lpstr>Auto tuning example - Flamingo</vt:lpstr>
      <vt:lpstr>Auto tuning - Example</vt:lpstr>
      <vt:lpstr>Multi-objective auto-tuning (IWOCL’18)</vt:lpstr>
      <vt:lpstr>Thread throttling</vt:lpstr>
      <vt:lpstr>Barrier example</vt:lpstr>
      <vt:lpstr>Atomics</vt:lpstr>
      <vt:lpstr>Atomics</vt:lpstr>
      <vt:lpstr>Vectorization</vt:lpstr>
      <vt:lpstr>Vectorization</vt:lpstr>
      <vt:lpstr>Vectorization</vt:lpstr>
      <vt:lpstr>Vectorization</vt:lpstr>
      <vt:lpstr>Vectorization</vt:lpstr>
      <vt:lpstr>Branching</vt:lpstr>
      <vt:lpstr>Single Instruction Multiple Data</vt:lpstr>
      <vt:lpstr>Branching</vt:lpstr>
      <vt:lpstr>Faster Math Functions</vt:lpstr>
      <vt:lpstr>Half Precision</vt:lpstr>
      <vt:lpstr>Image Types</vt:lpstr>
      <vt:lpstr>Checking for Image Support</vt:lpstr>
      <vt:lpstr>Checking for Image Support</vt:lpstr>
      <vt:lpstr>Image Types – Host API</vt:lpstr>
      <vt:lpstr>Image Types – Host API</vt:lpstr>
      <vt:lpstr>Image Formats </vt:lpstr>
      <vt:lpstr>Image Types – Kernel</vt:lpstr>
      <vt:lpstr>Image Samplers</vt:lpstr>
      <vt:lpstr>Image Samplers</vt:lpstr>
      <vt:lpstr>Exercise: optimisation</vt:lpstr>
      <vt:lpstr>Exercise: optimisations</vt:lpstr>
      <vt:lpstr>Exercise 12</vt:lpstr>
      <vt:lpstr>Exercise: image types</vt:lpstr>
      <vt:lpstr>Exercise: image types</vt:lpstr>
      <vt:lpstr>Exercise: image types</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OpenCL Code</dc:title>
  <dc:creator>James Price</dc:creator>
  <cp:lastModifiedBy>Simon McIntosh-Smith</cp:lastModifiedBy>
  <cp:revision>273</cp:revision>
  <dcterms:created xsi:type="dcterms:W3CDTF">2015-05-05T22:43:30Z</dcterms:created>
  <dcterms:modified xsi:type="dcterms:W3CDTF">2018-11-25T15:20:05Z</dcterms:modified>
</cp:coreProperties>
</file>